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2.xml" ContentType="application/vnd.openxmlformats-officedocument.presentationml.notesSlide+xml"/>
  <Override PartName="/ppt/charts/chartEx1.xml" ContentType="application/vnd.ms-office.chartex+xml"/>
  <Override PartName="/ppt/charts/style6.xml" ContentType="application/vnd.ms-office.chartstyle+xml"/>
  <Override PartName="/ppt/charts/colors6.xml" ContentType="application/vnd.ms-office.chartcolorstyle+xml"/>
  <Override PartName="/ppt/charts/chart6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7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8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9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0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1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2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3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4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notesSlides/notesSlide3.xml" ContentType="application/vnd.openxmlformats-officedocument.presentationml.notesSlide+xml"/>
  <Override PartName="/ppt/charts/chart15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.xml" ContentType="application/vnd.openxmlformats-officedocument.themeOverride+xml"/>
  <Override PartName="/ppt/charts/chart16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27"/>
  </p:notesMasterIdLst>
  <p:handoutMasterIdLst>
    <p:handoutMasterId r:id="rId28"/>
  </p:handoutMasterIdLst>
  <p:sldIdLst>
    <p:sldId id="296" r:id="rId2"/>
    <p:sldId id="451" r:id="rId3"/>
    <p:sldId id="434" r:id="rId4"/>
    <p:sldId id="374" r:id="rId5"/>
    <p:sldId id="302" r:id="rId6"/>
    <p:sldId id="309" r:id="rId7"/>
    <p:sldId id="304" r:id="rId8"/>
    <p:sldId id="278" r:id="rId9"/>
    <p:sldId id="477" r:id="rId10"/>
    <p:sldId id="502" r:id="rId11"/>
    <p:sldId id="469" r:id="rId12"/>
    <p:sldId id="492" r:id="rId13"/>
    <p:sldId id="399" r:id="rId14"/>
    <p:sldId id="404" r:id="rId15"/>
    <p:sldId id="401" r:id="rId16"/>
    <p:sldId id="473" r:id="rId17"/>
    <p:sldId id="503" r:id="rId18"/>
    <p:sldId id="497" r:id="rId19"/>
    <p:sldId id="498" r:id="rId20"/>
    <p:sldId id="488" r:id="rId21"/>
    <p:sldId id="468" r:id="rId22"/>
    <p:sldId id="462" r:id="rId23"/>
    <p:sldId id="501" r:id="rId24"/>
    <p:sldId id="461" r:id="rId25"/>
    <p:sldId id="4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hul Kitchlu" initials="RK" lastIdx="10" clrIdx="0">
    <p:extLst/>
  </p:cmAuthor>
  <p:cmAuthor id="2" name="Erik Fernstrom" initials="EMF" lastIdx="1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6600"/>
    <a:srgbClr val="4472C4"/>
    <a:srgbClr val="FFFFFF"/>
    <a:srgbClr val="00AAE6"/>
    <a:srgbClr val="F5750B"/>
    <a:srgbClr val="4BD0FF"/>
    <a:srgbClr val="DBEEF4"/>
    <a:srgbClr val="0D325D"/>
    <a:srgbClr val="DBEE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40" autoAdjust="0"/>
    <p:restoredTop sz="93907" autoAdjust="0"/>
  </p:normalViewPr>
  <p:slideViewPr>
    <p:cSldViewPr>
      <p:cViewPr varScale="1">
        <p:scale>
          <a:sx n="64" d="100"/>
          <a:sy n="64" d="100"/>
        </p:scale>
        <p:origin x="1536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183" d="10000"/>
        <a:sy n="8183" d="10000"/>
      </p:scale>
      <p:origin x="0" y="0"/>
    </p:cViewPr>
  </p:sorterViewPr>
  <p:notesViewPr>
    <p:cSldViewPr>
      <p:cViewPr>
        <p:scale>
          <a:sx n="106" d="100"/>
          <a:sy n="106" d="100"/>
        </p:scale>
        <p:origin x="-2364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arana1_worldbank_org/Documents/PPTs%20related%20to%20Rethinking%20Work/PPT%20for%20WRI%20workshop/WRI%20Workshop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jdewit_worldbank_org/Documents/Rethinking%20Power%20Sector%20Reform/Data/Rethinking_Performance%20Analysis/Performance%20indicators_May%2023.xlsb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jdewit_worldbank_org/Documents/Rethinking%20Power%20Sector%20Reform/Data/Rethinking_Performance%20Analysis/Performance%20indicators_May%2023.xlsb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jdewit_worldbank_org/Documents/Rethinking%20Power%20Sector%20Reform/Data/Rethinking_Performance%20Analysis/Performance%20indicators_May%2023.xlsb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arana1_worldbank_org/Documents/Rethinking_Regulation%20Chapter/Regulatory_Indexes_June%2029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arana1_worldbank_org/Documents/Rethinking_Regulation%20Chapter/Regulatory_Indexes_June%2029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oleObject" Target="../embeddings/oleObject1.bin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oleObject" Target="../embeddings/oleObject2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arana1_worldbank_org/Documents/Rethinking_Utility%20Chapter/PPI%20Database/Most%20of%20the%20IPP%20Analysi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arana1_worldbank_org/Documents/Rethinking_Utility%20Chapter/PPI%20Database/IPP%20Analysis_Aug%2024th_Fina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arana1_worldbank_org/Documents/Rethinking_Utility%20Chapter/PPI%20Database/Most%20of%20the%20IPP%20Analysi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arana1_worldbank_org/Documents/Rethinking_Utility%20Chapter/PPI%20Database/Most%20of%20the%20IPP%20Analysi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arana1_worldbank_org/Documents/Rethinking_Utility%20Chapter/PPI%20Database/Platts%20Database_Charts.xlsb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arana1_worldbank_org/Documents/Rethinking_Utility%20Chapter/PPI%20Database/IPP%20Analysis_Aug%2024th_Final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arana1_worldbank_org/Documents/Rethinking_Utility%20Chapter/Chapter%20material%20from%20Vivien/Coding%20for%20Planning%20&amp;%20Procurement%200814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arana1_worldbank_org/Documents/Rethinking_Utility%20Chapter/Chapter%20material%20from%20Vivien/Coding%20for%20Planning%20&amp;%20Procurement%200814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oleObject" Target="file:///C:\Users\wb457020\OneDrive%20-%20WBG\Rethinking_Utility%20Chapter\PPI%20Database\Platts%20Database_Charts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'Promised Charts'!$B$44</c:f>
              <c:strCache>
                <c:ptCount val="1"/>
                <c:pt idx="0">
                  <c:v>Regulation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'Promised Charts'!$A$45:$A$61</c:f>
              <c:strCache>
                <c:ptCount val="17"/>
                <c:pt idx="0">
                  <c:v>Philippines</c:v>
                </c:pt>
                <c:pt idx="1">
                  <c:v>Peru</c:v>
                </c:pt>
                <c:pt idx="2">
                  <c:v>Ukraine</c:v>
                </c:pt>
                <c:pt idx="3">
                  <c:v>Uganda</c:v>
                </c:pt>
                <c:pt idx="4">
                  <c:v>Colombia</c:v>
                </c:pt>
                <c:pt idx="5">
                  <c:v>Dominican Republic</c:v>
                </c:pt>
                <c:pt idx="6">
                  <c:v>India- Orissa</c:v>
                </c:pt>
                <c:pt idx="7">
                  <c:v>India- Raj</c:v>
                </c:pt>
                <c:pt idx="8">
                  <c:v>India- AP</c:v>
                </c:pt>
                <c:pt idx="9">
                  <c:v>Pakistan</c:v>
                </c:pt>
                <c:pt idx="10">
                  <c:v>Vietnam</c:v>
                </c:pt>
                <c:pt idx="11">
                  <c:v>Kenya</c:v>
                </c:pt>
                <c:pt idx="12">
                  <c:v>Senegal</c:v>
                </c:pt>
                <c:pt idx="13">
                  <c:v>Egypt, Arab Rep.</c:v>
                </c:pt>
                <c:pt idx="14">
                  <c:v>Tanzania</c:v>
                </c:pt>
                <c:pt idx="15">
                  <c:v>Morocco</c:v>
                </c:pt>
                <c:pt idx="16">
                  <c:v>Tajikistan</c:v>
                </c:pt>
              </c:strCache>
            </c:strRef>
          </c:cat>
          <c:val>
            <c:numRef>
              <c:f>'Promised Charts'!$B$45:$B$61</c:f>
              <c:numCache>
                <c:formatCode>General</c:formatCode>
                <c:ptCount val="17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  <c:pt idx="4">
                  <c:v>25</c:v>
                </c:pt>
                <c:pt idx="5">
                  <c:v>25</c:v>
                </c:pt>
                <c:pt idx="6">
                  <c:v>25</c:v>
                </c:pt>
                <c:pt idx="7">
                  <c:v>25</c:v>
                </c:pt>
                <c:pt idx="8">
                  <c:v>25</c:v>
                </c:pt>
                <c:pt idx="9">
                  <c:v>25</c:v>
                </c:pt>
                <c:pt idx="10">
                  <c:v>25</c:v>
                </c:pt>
                <c:pt idx="11">
                  <c:v>25</c:v>
                </c:pt>
                <c:pt idx="12">
                  <c:v>25</c:v>
                </c:pt>
                <c:pt idx="13">
                  <c:v>25</c:v>
                </c:pt>
                <c:pt idx="14">
                  <c:v>25</c:v>
                </c:pt>
                <c:pt idx="15">
                  <c:v>0</c:v>
                </c:pt>
                <c:pt idx="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C3-43BA-863E-1DD00B0D0B65}"/>
            </c:ext>
          </c:extLst>
        </c:ser>
        <c:ser>
          <c:idx val="1"/>
          <c:order val="1"/>
          <c:tx>
            <c:strRef>
              <c:f>'Promised Charts'!$C$44</c:f>
              <c:strCache>
                <c:ptCount val="1"/>
                <c:pt idx="0">
                  <c:v>Restructuring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'Promised Charts'!$A$45:$A$61</c:f>
              <c:strCache>
                <c:ptCount val="17"/>
                <c:pt idx="0">
                  <c:v>Philippines</c:v>
                </c:pt>
                <c:pt idx="1">
                  <c:v>Peru</c:v>
                </c:pt>
                <c:pt idx="2">
                  <c:v>Ukraine</c:v>
                </c:pt>
                <c:pt idx="3">
                  <c:v>Uganda</c:v>
                </c:pt>
                <c:pt idx="4">
                  <c:v>Colombia</c:v>
                </c:pt>
                <c:pt idx="5">
                  <c:v>Dominican Republic</c:v>
                </c:pt>
                <c:pt idx="6">
                  <c:v>India- Orissa</c:v>
                </c:pt>
                <c:pt idx="7">
                  <c:v>India- Raj</c:v>
                </c:pt>
                <c:pt idx="8">
                  <c:v>India- AP</c:v>
                </c:pt>
                <c:pt idx="9">
                  <c:v>Pakistan</c:v>
                </c:pt>
                <c:pt idx="10">
                  <c:v>Vietnam</c:v>
                </c:pt>
                <c:pt idx="11">
                  <c:v>Kenya</c:v>
                </c:pt>
                <c:pt idx="12">
                  <c:v>Senegal</c:v>
                </c:pt>
                <c:pt idx="13">
                  <c:v>Egypt, Arab Rep.</c:v>
                </c:pt>
                <c:pt idx="14">
                  <c:v>Tanzania</c:v>
                </c:pt>
                <c:pt idx="15">
                  <c:v>Morocco</c:v>
                </c:pt>
                <c:pt idx="16">
                  <c:v>Tajikistan</c:v>
                </c:pt>
              </c:strCache>
            </c:strRef>
          </c:cat>
          <c:val>
            <c:numRef>
              <c:f>'Promised Charts'!$C$45:$C$61</c:f>
              <c:numCache>
                <c:formatCode>General</c:formatCode>
                <c:ptCount val="17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  <c:pt idx="4">
                  <c:v>18.75</c:v>
                </c:pt>
                <c:pt idx="5">
                  <c:v>25</c:v>
                </c:pt>
                <c:pt idx="6">
                  <c:v>25</c:v>
                </c:pt>
                <c:pt idx="7">
                  <c:v>25</c:v>
                </c:pt>
                <c:pt idx="8">
                  <c:v>25</c:v>
                </c:pt>
                <c:pt idx="9">
                  <c:v>20</c:v>
                </c:pt>
                <c:pt idx="10">
                  <c:v>12.5</c:v>
                </c:pt>
                <c:pt idx="11">
                  <c:v>12.5</c:v>
                </c:pt>
                <c:pt idx="12">
                  <c:v>0</c:v>
                </c:pt>
                <c:pt idx="13">
                  <c:v>8.33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C3-43BA-863E-1DD00B0D0B65}"/>
            </c:ext>
          </c:extLst>
        </c:ser>
        <c:ser>
          <c:idx val="2"/>
          <c:order val="2"/>
          <c:tx>
            <c:strRef>
              <c:f>'Promised Charts'!$D$44</c:f>
              <c:strCache>
                <c:ptCount val="1"/>
                <c:pt idx="0">
                  <c:v>Competition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'Promised Charts'!$A$45:$A$61</c:f>
              <c:strCache>
                <c:ptCount val="17"/>
                <c:pt idx="0">
                  <c:v>Philippines</c:v>
                </c:pt>
                <c:pt idx="1">
                  <c:v>Peru</c:v>
                </c:pt>
                <c:pt idx="2">
                  <c:v>Ukraine</c:v>
                </c:pt>
                <c:pt idx="3">
                  <c:v>Uganda</c:v>
                </c:pt>
                <c:pt idx="4">
                  <c:v>Colombia</c:v>
                </c:pt>
                <c:pt idx="5">
                  <c:v>Dominican Republic</c:v>
                </c:pt>
                <c:pt idx="6">
                  <c:v>India- Orissa</c:v>
                </c:pt>
                <c:pt idx="7">
                  <c:v>India- Raj</c:v>
                </c:pt>
                <c:pt idx="8">
                  <c:v>India- AP</c:v>
                </c:pt>
                <c:pt idx="9">
                  <c:v>Pakistan</c:v>
                </c:pt>
                <c:pt idx="10">
                  <c:v>Vietnam</c:v>
                </c:pt>
                <c:pt idx="11">
                  <c:v>Kenya</c:v>
                </c:pt>
                <c:pt idx="12">
                  <c:v>Senegal</c:v>
                </c:pt>
                <c:pt idx="13">
                  <c:v>Egypt, Arab Rep.</c:v>
                </c:pt>
                <c:pt idx="14">
                  <c:v>Tanzania</c:v>
                </c:pt>
                <c:pt idx="15">
                  <c:v>Morocco</c:v>
                </c:pt>
                <c:pt idx="16">
                  <c:v>Tajikistan</c:v>
                </c:pt>
              </c:strCache>
            </c:strRef>
          </c:cat>
          <c:val>
            <c:numRef>
              <c:f>'Promised Charts'!$D$45:$D$61</c:f>
              <c:numCache>
                <c:formatCode>General</c:formatCode>
                <c:ptCount val="17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12.5</c:v>
                </c:pt>
                <c:pt idx="4">
                  <c:v>25</c:v>
                </c:pt>
                <c:pt idx="5">
                  <c:v>25</c:v>
                </c:pt>
                <c:pt idx="6">
                  <c:v>25</c:v>
                </c:pt>
                <c:pt idx="7">
                  <c:v>25</c:v>
                </c:pt>
                <c:pt idx="8">
                  <c:v>25</c:v>
                </c:pt>
                <c:pt idx="9">
                  <c:v>18.75</c:v>
                </c:pt>
                <c:pt idx="10">
                  <c:v>18.75</c:v>
                </c:pt>
                <c:pt idx="11">
                  <c:v>12.5</c:v>
                </c:pt>
                <c:pt idx="12">
                  <c:v>18.75</c:v>
                </c:pt>
                <c:pt idx="13">
                  <c:v>12.5</c:v>
                </c:pt>
                <c:pt idx="14">
                  <c:v>6.25</c:v>
                </c:pt>
                <c:pt idx="15">
                  <c:v>18.75</c:v>
                </c:pt>
                <c:pt idx="16">
                  <c:v>6.25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C3-43BA-863E-1DD00B0D0B65}"/>
            </c:ext>
          </c:extLst>
        </c:ser>
        <c:ser>
          <c:idx val="3"/>
          <c:order val="3"/>
          <c:tx>
            <c:strRef>
              <c:f>'Promised Charts'!$E$44</c:f>
              <c:strCache>
                <c:ptCount val="1"/>
                <c:pt idx="0">
                  <c:v>PSP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'Promised Charts'!$A$45:$A$61</c:f>
              <c:strCache>
                <c:ptCount val="17"/>
                <c:pt idx="0">
                  <c:v>Philippines</c:v>
                </c:pt>
                <c:pt idx="1">
                  <c:v>Peru</c:v>
                </c:pt>
                <c:pt idx="2">
                  <c:v>Ukraine</c:v>
                </c:pt>
                <c:pt idx="3">
                  <c:v>Uganda</c:v>
                </c:pt>
                <c:pt idx="4">
                  <c:v>Colombia</c:v>
                </c:pt>
                <c:pt idx="5">
                  <c:v>Dominican Republic</c:v>
                </c:pt>
                <c:pt idx="6">
                  <c:v>India- Orissa</c:v>
                </c:pt>
                <c:pt idx="7">
                  <c:v>India- Raj</c:v>
                </c:pt>
                <c:pt idx="8">
                  <c:v>India- AP</c:v>
                </c:pt>
                <c:pt idx="9">
                  <c:v>Pakistan</c:v>
                </c:pt>
                <c:pt idx="10">
                  <c:v>Vietnam</c:v>
                </c:pt>
                <c:pt idx="11">
                  <c:v>Kenya</c:v>
                </c:pt>
                <c:pt idx="12">
                  <c:v>Senegal</c:v>
                </c:pt>
                <c:pt idx="13">
                  <c:v>Egypt, Arab Rep.</c:v>
                </c:pt>
                <c:pt idx="14">
                  <c:v>Tanzania</c:v>
                </c:pt>
                <c:pt idx="15">
                  <c:v>Morocco</c:v>
                </c:pt>
                <c:pt idx="16">
                  <c:v>Tajikistan</c:v>
                </c:pt>
              </c:strCache>
            </c:strRef>
          </c:cat>
          <c:val>
            <c:numRef>
              <c:f>'Promised Charts'!$E$45:$E$61</c:f>
              <c:numCache>
                <c:formatCode>0.00</c:formatCode>
                <c:ptCount val="17"/>
                <c:pt idx="0">
                  <c:v>18.318090335642008</c:v>
                </c:pt>
                <c:pt idx="1">
                  <c:v>16.291025507325024</c:v>
                </c:pt>
                <c:pt idx="2">
                  <c:v>10.821218235905206</c:v>
                </c:pt>
                <c:pt idx="3">
                  <c:v>21</c:v>
                </c:pt>
                <c:pt idx="4">
                  <c:v>14.329777456314593</c:v>
                </c:pt>
                <c:pt idx="5">
                  <c:v>7.3881122898528382</c:v>
                </c:pt>
                <c:pt idx="6">
                  <c:v>6.3</c:v>
                </c:pt>
                <c:pt idx="7">
                  <c:v>6.15</c:v>
                </c:pt>
                <c:pt idx="8">
                  <c:v>6</c:v>
                </c:pt>
                <c:pt idx="9">
                  <c:v>8.2821258120163588</c:v>
                </c:pt>
                <c:pt idx="10">
                  <c:v>4.2659840253559249</c:v>
                </c:pt>
                <c:pt idx="11">
                  <c:v>3.9141986474125994</c:v>
                </c:pt>
                <c:pt idx="12">
                  <c:v>6.148580121703854</c:v>
                </c:pt>
                <c:pt idx="13">
                  <c:v>0.82179975416895656</c:v>
                </c:pt>
                <c:pt idx="14">
                  <c:v>2.6636943458856788</c:v>
                </c:pt>
                <c:pt idx="15">
                  <c:v>14.596767301464887</c:v>
                </c:pt>
                <c:pt idx="16">
                  <c:v>6.2833224990347336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C3-43BA-863E-1DD00B0D0B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03172975"/>
        <c:axId val="1805915855"/>
      </c:barChart>
      <c:scatterChart>
        <c:scatterStyle val="lineMarker"/>
        <c:varyColors val="0"/>
        <c:ser>
          <c:idx val="4"/>
          <c:order val="4"/>
          <c:tx>
            <c:strRef>
              <c:f>'Promised Charts'!$G$44</c:f>
              <c:strCache>
                <c:ptCount val="1"/>
                <c:pt idx="0">
                  <c:v>Announced Reforms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6"/>
              </a:solidFill>
              <a:ln>
                <a:noFill/>
              </a:ln>
              <a:effectLst/>
            </c:spPr>
          </c:marker>
          <c:yVal>
            <c:numRef>
              <c:f>'Promised Charts'!$G$45:$G$61</c:f>
              <c:numCache>
                <c:formatCode>0</c:formatCode>
                <c:ptCount val="17"/>
                <c:pt idx="0">
                  <c:v>100</c:v>
                </c:pt>
                <c:pt idx="1">
                  <c:v>100</c:v>
                </c:pt>
                <c:pt idx="2">
                  <c:v>95</c:v>
                </c:pt>
                <c:pt idx="3">
                  <c:v>87.5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90.75</c:v>
                </c:pt>
                <c:pt idx="10">
                  <c:v>83.75</c:v>
                </c:pt>
                <c:pt idx="11">
                  <c:v>78.914198647412604</c:v>
                </c:pt>
                <c:pt idx="12">
                  <c:v>93.75</c:v>
                </c:pt>
                <c:pt idx="13">
                  <c:v>87.489999999999981</c:v>
                </c:pt>
                <c:pt idx="14">
                  <c:v>83.913694345885673</c:v>
                </c:pt>
                <c:pt idx="15">
                  <c:v>43.75</c:v>
                </c:pt>
                <c:pt idx="16">
                  <c:v>56.25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9C3-43BA-863E-1DD00B0D0B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03172975"/>
        <c:axId val="1805915855"/>
      </c:scatterChart>
      <c:catAx>
        <c:axId val="18031729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5915855"/>
        <c:crosses val="autoZero"/>
        <c:auto val="1"/>
        <c:lblAlgn val="ctr"/>
        <c:lblOffset val="100"/>
        <c:noMultiLvlLbl val="0"/>
      </c:catAx>
      <c:valAx>
        <c:axId val="1805915855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3172975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APSPDCL</a:t>
            </a:r>
          </a:p>
        </c:rich>
      </c:tx>
      <c:layout>
        <c:manualLayout>
          <c:xMode val="edge"/>
          <c:yMode val="edge"/>
          <c:x val="0.42721086275505882"/>
          <c:y val="6.44841269841269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'Utilities charts'!$I$18</c:f>
              <c:strCache>
                <c:ptCount val="1"/>
                <c:pt idx="0">
                  <c:v>% Revenue lost due to distribution losses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'Utilities charts'!$H$31:$H$44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strCache>
            </c:strRef>
          </c:cat>
          <c:val>
            <c:numRef>
              <c:f>'Utilities charts'!$I$31:$I$44</c:f>
              <c:numCache>
                <c:formatCode>0.00%</c:formatCode>
                <c:ptCount val="14"/>
                <c:pt idx="0">
                  <c:v>9.6630820863992425E-2</c:v>
                </c:pt>
                <c:pt idx="1">
                  <c:v>8.4141327032468988E-2</c:v>
                </c:pt>
                <c:pt idx="2">
                  <c:v>6.978547250283669E-2</c:v>
                </c:pt>
                <c:pt idx="3">
                  <c:v>5.8161119261113579E-2</c:v>
                </c:pt>
                <c:pt idx="4">
                  <c:v>4.6804661236172558E-2</c:v>
                </c:pt>
                <c:pt idx="5">
                  <c:v>3.924165093629238E-2</c:v>
                </c:pt>
                <c:pt idx="6">
                  <c:v>2.6133424668923377E-2</c:v>
                </c:pt>
                <c:pt idx="7">
                  <c:v>1.9550655095630202E-2</c:v>
                </c:pt>
                <c:pt idx="8">
                  <c:v>1.1249116884512468E-2</c:v>
                </c:pt>
                <c:pt idx="9">
                  <c:v>7.4462055517307054E-3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2C-4E52-85C4-076C1B8413AF}"/>
            </c:ext>
          </c:extLst>
        </c:ser>
        <c:ser>
          <c:idx val="1"/>
          <c:order val="1"/>
          <c:tx>
            <c:strRef>
              <c:f>'Utilities charts'!$J$18</c:f>
              <c:strCache>
                <c:ptCount val="1"/>
                <c:pt idx="0">
                  <c:v>% Revenue lost due to collection rate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'Utilities charts'!$H$31:$H$44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strCache>
            </c:strRef>
          </c:cat>
          <c:val>
            <c:numRef>
              <c:f>'Utilities charts'!$J$31:$J$44</c:f>
              <c:numCache>
                <c:formatCode>0.00%</c:formatCode>
                <c:ptCount val="14"/>
                <c:pt idx="0">
                  <c:v>0</c:v>
                </c:pt>
                <c:pt idx="1">
                  <c:v>2.7106928214953585E-2</c:v>
                </c:pt>
                <c:pt idx="2">
                  <c:v>3.0326235442250521E-2</c:v>
                </c:pt>
                <c:pt idx="3">
                  <c:v>4.3126207957385251E-3</c:v>
                </c:pt>
                <c:pt idx="4">
                  <c:v>7.377380077751421E-3</c:v>
                </c:pt>
                <c:pt idx="5">
                  <c:v>1.3918545118001916E-2</c:v>
                </c:pt>
                <c:pt idx="6">
                  <c:v>7.4414732857490604E-3</c:v>
                </c:pt>
                <c:pt idx="7">
                  <c:v>1.9569847203680054E-3</c:v>
                </c:pt>
                <c:pt idx="8">
                  <c:v>3.6013474062213696E-2</c:v>
                </c:pt>
                <c:pt idx="9">
                  <c:v>2.2125759203578982E-2</c:v>
                </c:pt>
                <c:pt idx="10">
                  <c:v>9.9990099990099977E-3</c:v>
                </c:pt>
                <c:pt idx="11">
                  <c:v>2.2291748142354361E-2</c:v>
                </c:pt>
                <c:pt idx="12">
                  <c:v>1.2150548256445697E-2</c:v>
                </c:pt>
                <c:pt idx="13">
                  <c:v>9.7048920578332656E-3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02C-4E52-85C4-076C1B8413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2198400"/>
        <c:axId val="1272421568"/>
      </c:areaChart>
      <c:scatterChart>
        <c:scatterStyle val="smoothMarker"/>
        <c:varyColors val="0"/>
        <c:ser>
          <c:idx val="2"/>
          <c:order val="2"/>
          <c:tx>
            <c:strRef>
              <c:f>'Utilities charts'!$K$18</c:f>
              <c:strCache>
                <c:ptCount val="1"/>
                <c:pt idx="0">
                  <c:v>Average Tariffs LCU Index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yVal>
            <c:numRef>
              <c:f>'Utilities charts'!$K$31:$K$44</c:f>
              <c:numCache>
                <c:formatCode>0%</c:formatCode>
                <c:ptCount val="14"/>
                <c:pt idx="0">
                  <c:v>1</c:v>
                </c:pt>
                <c:pt idx="1">
                  <c:v>1.145566427091427</c:v>
                </c:pt>
                <c:pt idx="2">
                  <c:v>1.0607404142503101</c:v>
                </c:pt>
                <c:pt idx="3">
                  <c:v>1.0186324881547191</c:v>
                </c:pt>
                <c:pt idx="4">
                  <c:v>1.1265274235135985</c:v>
                </c:pt>
                <c:pt idx="5">
                  <c:v>1.0807005132859324</c:v>
                </c:pt>
                <c:pt idx="6">
                  <c:v>1.2838861407456468</c:v>
                </c:pt>
                <c:pt idx="7">
                  <c:v>1.2284740864735035</c:v>
                </c:pt>
                <c:pt idx="8">
                  <c:v>1.2687489658433031</c:v>
                </c:pt>
                <c:pt idx="9">
                  <c:v>1.5617293822190028</c:v>
                </c:pt>
                <c:pt idx="10">
                  <c:v>1.6614476516447589</c:v>
                </c:pt>
                <c:pt idx="11">
                  <c:v>1.8117004080953558</c:v>
                </c:pt>
                <c:pt idx="12">
                  <c:v>1.8533953127412959</c:v>
                </c:pt>
                <c:pt idx="13">
                  <c:v>1.8891439813312063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02C-4E52-85C4-076C1B8413AF}"/>
            </c:ext>
          </c:extLst>
        </c:ser>
        <c:ser>
          <c:idx val="3"/>
          <c:order val="3"/>
          <c:tx>
            <c:strRef>
              <c:f>'Utilities charts'!$L$18</c:f>
              <c:strCache>
                <c:ptCount val="1"/>
                <c:pt idx="0">
                  <c:v>Average Tariffs USD Index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yVal>
            <c:numRef>
              <c:f>'Utilities charts'!$L$31:$L$44</c:f>
              <c:numCache>
                <c:formatCode>0%</c:formatCode>
                <c:ptCount val="14"/>
                <c:pt idx="0">
                  <c:v>1</c:v>
                </c:pt>
                <c:pt idx="1">
                  <c:v>1.195414849848208</c:v>
                </c:pt>
                <c:pt idx="2">
                  <c:v>1.1378409192616468</c:v>
                </c:pt>
                <c:pt idx="3">
                  <c:v>1.12281356991102</c:v>
                </c:pt>
                <c:pt idx="4">
                  <c:v>1.2086619624962089</c:v>
                </c:pt>
                <c:pt idx="5">
                  <c:v>1.270497225401217</c:v>
                </c:pt>
                <c:pt idx="6">
                  <c:v>1.4345443529596105</c:v>
                </c:pt>
                <c:pt idx="7">
                  <c:v>1.2336781004158555</c:v>
                </c:pt>
                <c:pt idx="8">
                  <c:v>1.3487850583939811</c:v>
                </c:pt>
                <c:pt idx="9">
                  <c:v>1.6266424817184932</c:v>
                </c:pt>
                <c:pt idx="10">
                  <c:v>1.5113712965147392</c:v>
                </c:pt>
                <c:pt idx="11">
                  <c:v>1.5029108057759233</c:v>
                </c:pt>
                <c:pt idx="12">
                  <c:v>1.4762388082286015</c:v>
                </c:pt>
                <c:pt idx="13">
                  <c:v>1.4314748002200175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102C-4E52-85C4-076C1B8413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1545280"/>
        <c:axId val="1281552624"/>
      </c:scatterChart>
      <c:catAx>
        <c:axId val="12721984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2421568"/>
        <c:crosses val="autoZero"/>
        <c:auto val="1"/>
        <c:lblAlgn val="ctr"/>
        <c:lblOffset val="100"/>
        <c:noMultiLvlLbl val="0"/>
      </c:catAx>
      <c:valAx>
        <c:axId val="1272421568"/>
        <c:scaling>
          <c:orientation val="minMax"/>
          <c:max val="0.3500000000000000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2198400"/>
        <c:crosses val="autoZero"/>
        <c:crossBetween val="between"/>
      </c:valAx>
      <c:valAx>
        <c:axId val="1281552624"/>
        <c:scaling>
          <c:orientation val="minMax"/>
          <c:max val="7"/>
          <c:min val="1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1545280"/>
        <c:crosses val="max"/>
        <c:crossBetween val="midCat"/>
      </c:valAx>
      <c:valAx>
        <c:axId val="1281545280"/>
        <c:scaling>
          <c:orientation val="minMax"/>
        </c:scaling>
        <c:delete val="1"/>
        <c:axPos val="b"/>
        <c:majorTickMark val="out"/>
        <c:minorTickMark val="none"/>
        <c:tickLblPos val="nextTo"/>
        <c:crossAx val="1281552624"/>
        <c:crossesAt val="1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Karachi Electric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'Utilities charts'!$I$18</c:f>
              <c:strCache>
                <c:ptCount val="1"/>
                <c:pt idx="0">
                  <c:v>% Revenue lost due to distribution losses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'Utilities charts'!$H$24:$H$44</c:f>
              <c:strCache>
                <c:ptCount val="21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</c:strCache>
            </c:strRef>
          </c:cat>
          <c:val>
            <c:numRef>
              <c:f>'Utilities charts'!$I$24:$I$44</c:f>
              <c:numCache>
                <c:formatCode>0.00%</c:formatCode>
                <c:ptCount val="2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0.20203583836804859</c:v>
                </c:pt>
                <c:pt idx="6">
                  <c:v>0.18564446825234501</c:v>
                </c:pt>
                <c:pt idx="7">
                  <c:v>0.20896524171480818</c:v>
                </c:pt>
                <c:pt idx="8">
                  <c:v>0.22067509305381716</c:v>
                </c:pt>
                <c:pt idx="9">
                  <c:v>0.16267089333996926</c:v>
                </c:pt>
                <c:pt idx="10">
                  <c:v>0.18475157950501131</c:v>
                </c:pt>
                <c:pt idx="11">
                  <c:v>0.20433810698269686</c:v>
                </c:pt>
                <c:pt idx="12">
                  <c:v>0.19779555877091062</c:v>
                </c:pt>
                <c:pt idx="13">
                  <c:v>0.17645944811818995</c:v>
                </c:pt>
                <c:pt idx="14">
                  <c:v>0.23306211269138061</c:v>
                </c:pt>
                <c:pt idx="15">
                  <c:v>0.21892952468847005</c:v>
                </c:pt>
                <c:pt idx="16">
                  <c:v>0.19626095457144918</c:v>
                </c:pt>
                <c:pt idx="17">
                  <c:v>0.1884416532538454</c:v>
                </c:pt>
                <c:pt idx="18">
                  <c:v>0.15437150240780095</c:v>
                </c:pt>
                <c:pt idx="19">
                  <c:v>0.11078138568655096</c:v>
                </c:pt>
                <c:pt idx="20">
                  <c:v>8.3341615847451422E-2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28-43A6-8193-4ED7F8B8F033}"/>
            </c:ext>
          </c:extLst>
        </c:ser>
        <c:ser>
          <c:idx val="1"/>
          <c:order val="1"/>
          <c:tx>
            <c:strRef>
              <c:f>'Utilities charts'!$J$18</c:f>
              <c:strCache>
                <c:ptCount val="1"/>
                <c:pt idx="0">
                  <c:v>% Revenue lost due to collection rate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'Utilities charts'!$H$24:$H$44</c:f>
              <c:strCache>
                <c:ptCount val="21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</c:strCache>
            </c:strRef>
          </c:cat>
          <c:val>
            <c:numRef>
              <c:f>'Utilities charts'!$J$24:$J$44</c:f>
              <c:numCache>
                <c:formatCode>0.00%</c:formatCode>
                <c:ptCount val="2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2.0221314037456879E-2</c:v>
                </c:pt>
                <c:pt idx="6">
                  <c:v>6.1020164728547661E-2</c:v>
                </c:pt>
                <c:pt idx="7">
                  <c:v>3.478737942745589E-2</c:v>
                </c:pt>
                <c:pt idx="8">
                  <c:v>1.9748974250098219E-2</c:v>
                </c:pt>
                <c:pt idx="9">
                  <c:v>6.0585965045902003E-2</c:v>
                </c:pt>
                <c:pt idx="10">
                  <c:v>2.8329095692876078E-2</c:v>
                </c:pt>
                <c:pt idx="11">
                  <c:v>4.4328660706346487E-2</c:v>
                </c:pt>
                <c:pt idx="12">
                  <c:v>5.5967751713657372E-2</c:v>
                </c:pt>
                <c:pt idx="13">
                  <c:v>9.474360331383655E-2</c:v>
                </c:pt>
                <c:pt idx="14">
                  <c:v>7.8483769437327308E-2</c:v>
                </c:pt>
                <c:pt idx="15">
                  <c:v>8.6785608367947784E-2</c:v>
                </c:pt>
                <c:pt idx="16">
                  <c:v>0.10141551744135156</c:v>
                </c:pt>
                <c:pt idx="17">
                  <c:v>8.2395411664254681E-2</c:v>
                </c:pt>
                <c:pt idx="18">
                  <c:v>0.11119346407456916</c:v>
                </c:pt>
                <c:pt idx="19">
                  <c:v>0.10188143146109464</c:v>
                </c:pt>
                <c:pt idx="20">
                  <c:v>8.0520115291334932E-2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628-43A6-8193-4ED7F8B8F0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2198400"/>
        <c:axId val="1272421568"/>
      </c:areaChart>
      <c:scatterChart>
        <c:scatterStyle val="smoothMarker"/>
        <c:varyColors val="0"/>
        <c:ser>
          <c:idx val="2"/>
          <c:order val="2"/>
          <c:tx>
            <c:strRef>
              <c:f>'Utilities charts'!$K$18</c:f>
              <c:strCache>
                <c:ptCount val="1"/>
                <c:pt idx="0">
                  <c:v>Average Tariffs LCU Index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strRef>
              <c:f>'Utilities charts'!$H$24:$H$44</c:f>
              <c:strCache>
                <c:ptCount val="21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</c:strCache>
            </c:strRef>
          </c:xVal>
          <c:yVal>
            <c:numRef>
              <c:f>'Utilities charts'!$K$24:$K$44</c:f>
              <c:numCache>
                <c:formatCode>0%</c:formatCode>
                <c:ptCount val="21"/>
                <c:pt idx="0">
                  <c:v>1</c:v>
                </c:pt>
                <c:pt idx="1">
                  <c:v>1.276736214972402</c:v>
                </c:pt>
                <c:pt idx="2">
                  <c:v>1.2475013223803724</c:v>
                </c:pt>
                <c:pt idx="3">
                  <c:v>1.6190079956940058</c:v>
                </c:pt>
                <c:pt idx="4">
                  <c:v>1.7992119001483653</c:v>
                </c:pt>
                <c:pt idx="5">
                  <c:v>1.9138006766664126</c:v>
                </c:pt>
                <c:pt idx="6">
                  <c:v>1.9964917678874818</c:v>
                </c:pt>
                <c:pt idx="7">
                  <c:v>2.1834147916249593</c:v>
                </c:pt>
                <c:pt idx="8">
                  <c:v>2.2744561804916033</c:v>
                </c:pt>
                <c:pt idx="9">
                  <c:v>2.3802166327477532</c:v>
                </c:pt>
                <c:pt idx="10">
                  <c:v>2.325569536181856</c:v>
                </c:pt>
                <c:pt idx="11">
                  <c:v>2.3797304090793134</c:v>
                </c:pt>
                <c:pt idx="12">
                  <c:v>2.5500711515648096</c:v>
                </c:pt>
                <c:pt idx="13">
                  <c:v>2.6075083937781804</c:v>
                </c:pt>
                <c:pt idx="14">
                  <c:v>3.036629132202318</c:v>
                </c:pt>
                <c:pt idx="15">
                  <c:v>3.4981476575313333</c:v>
                </c:pt>
                <c:pt idx="16">
                  <c:v>4.074016810154804</c:v>
                </c:pt>
                <c:pt idx="17">
                  <c:v>4.3592350588433817</c:v>
                </c:pt>
                <c:pt idx="18">
                  <c:v>4.9436560877331477</c:v>
                </c:pt>
                <c:pt idx="19">
                  <c:v>5.9727808594362566</c:v>
                </c:pt>
                <c:pt idx="20">
                  <c:v>6.1683642837937631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628-43A6-8193-4ED7F8B8F033}"/>
            </c:ext>
          </c:extLst>
        </c:ser>
        <c:ser>
          <c:idx val="3"/>
          <c:order val="3"/>
          <c:tx>
            <c:strRef>
              <c:f>'Utilities charts'!$L$18</c:f>
              <c:strCache>
                <c:ptCount val="1"/>
                <c:pt idx="0">
                  <c:v>Average Tariffs USD Index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strRef>
              <c:f>'Utilities charts'!$H$24:$H$44</c:f>
              <c:strCache>
                <c:ptCount val="21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</c:strCache>
            </c:strRef>
          </c:xVal>
          <c:yVal>
            <c:numRef>
              <c:f>'Utilities charts'!$L$24:$L$44</c:f>
              <c:numCache>
                <c:formatCode>0%</c:formatCode>
                <c:ptCount val="21"/>
                <c:pt idx="0">
                  <c:v>1</c:v>
                </c:pt>
                <c:pt idx="1">
                  <c:v>1.1197570426092867</c:v>
                </c:pt>
                <c:pt idx="2">
                  <c:v>0.96017574881974488</c:v>
                </c:pt>
                <c:pt idx="3">
                  <c:v>1.1372596711975735</c:v>
                </c:pt>
                <c:pt idx="4">
                  <c:v>1.1501231717160165</c:v>
                </c:pt>
                <c:pt idx="5">
                  <c:v>1.1287947035241215</c:v>
                </c:pt>
                <c:pt idx="6">
                  <c:v>1.0201397107284991</c:v>
                </c:pt>
                <c:pt idx="7">
                  <c:v>1.1568105854767869</c:v>
                </c:pt>
                <c:pt idx="8">
                  <c:v>1.2461888909267469</c:v>
                </c:pt>
                <c:pt idx="9">
                  <c:v>1.2928115942706804</c:v>
                </c:pt>
                <c:pt idx="10">
                  <c:v>1.2364598764090462</c:v>
                </c:pt>
                <c:pt idx="11">
                  <c:v>1.2493676430628329</c:v>
                </c:pt>
                <c:pt idx="12">
                  <c:v>1.3284995989669961</c:v>
                </c:pt>
                <c:pt idx="13">
                  <c:v>1.1718629038068795</c:v>
                </c:pt>
                <c:pt idx="14">
                  <c:v>1.1759110719398225</c:v>
                </c:pt>
                <c:pt idx="15">
                  <c:v>1.2992818417390144</c:v>
                </c:pt>
                <c:pt idx="16">
                  <c:v>1.4930249295505384</c:v>
                </c:pt>
                <c:pt idx="17">
                  <c:v>1.4769270652573245</c:v>
                </c:pt>
                <c:pt idx="18">
                  <c:v>1.5392328886237976</c:v>
                </c:pt>
                <c:pt idx="19">
                  <c:v>1.8693832646595985</c:v>
                </c:pt>
                <c:pt idx="20">
                  <c:v>1.8992408398839944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628-43A6-8193-4ED7F8B8F0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1545280"/>
        <c:axId val="1281552624"/>
      </c:scatterChart>
      <c:catAx>
        <c:axId val="12721984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2421568"/>
        <c:crosses val="autoZero"/>
        <c:auto val="1"/>
        <c:lblAlgn val="ctr"/>
        <c:lblOffset val="100"/>
        <c:noMultiLvlLbl val="0"/>
      </c:catAx>
      <c:valAx>
        <c:axId val="1272421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% Revenue lost due to inefficiencies</a:t>
                </a:r>
              </a:p>
            </c:rich>
          </c:tx>
          <c:layout>
            <c:manualLayout>
              <c:xMode val="edge"/>
              <c:yMode val="edge"/>
              <c:x val="3.1676413255360622E-2"/>
              <c:y val="0.2199416479190100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2198400"/>
        <c:crosses val="autoZero"/>
        <c:crossBetween val="between"/>
      </c:valAx>
      <c:valAx>
        <c:axId val="1281552624"/>
        <c:scaling>
          <c:orientation val="minMax"/>
          <c:min val="1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Average Tariff Indices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1545280"/>
        <c:crosses val="max"/>
        <c:crossBetween val="midCat"/>
      </c:valAx>
      <c:valAx>
        <c:axId val="1281545280"/>
        <c:scaling>
          <c:orientation val="minMax"/>
        </c:scaling>
        <c:delete val="1"/>
        <c:axPos val="b"/>
        <c:majorTickMark val="out"/>
        <c:minorTickMark val="none"/>
        <c:tickLblPos val="nextTo"/>
        <c:crossAx val="1281552624"/>
        <c:crossesAt val="1"/>
        <c:crossBetween val="midCat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UMEME</a:t>
            </a:r>
          </a:p>
        </c:rich>
      </c:tx>
      <c:layout>
        <c:manualLayout>
          <c:xMode val="edge"/>
          <c:yMode val="edge"/>
          <c:x val="0.42031418866759301"/>
          <c:y val="5.45634920634920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'Utilities charts'!$I$18</c:f>
              <c:strCache>
                <c:ptCount val="1"/>
                <c:pt idx="0">
                  <c:v>% Revenue lost due to distribution losses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'Utilities charts'!$H$34:$H$44</c:f>
              <c:strCach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strCache>
            </c:strRef>
          </c:cat>
          <c:val>
            <c:numRef>
              <c:f>'Utilities charts'!$I$34:$I$44</c:f>
              <c:numCache>
                <c:formatCode>0.00%</c:formatCode>
                <c:ptCount val="11"/>
                <c:pt idx="0">
                  <c:v>9.5016556771412714E-2</c:v>
                </c:pt>
                <c:pt idx="1">
                  <c:v>0.15478522064435712</c:v>
                </c:pt>
                <c:pt idx="2">
                  <c:v>0.16112931925321924</c:v>
                </c:pt>
                <c:pt idx="3">
                  <c:v>9.8623105669221556E-2</c:v>
                </c:pt>
                <c:pt idx="4">
                  <c:v>0.1048068008616352</c:v>
                </c:pt>
                <c:pt idx="5">
                  <c:v>8.648252443382537E-2</c:v>
                </c:pt>
                <c:pt idx="6">
                  <c:v>6.7441335698334562E-2</c:v>
                </c:pt>
                <c:pt idx="7">
                  <c:v>8.1466875369315198E-2</c:v>
                </c:pt>
                <c:pt idx="8">
                  <c:v>7.6277619329124857E-2</c:v>
                </c:pt>
                <c:pt idx="9">
                  <c:v>5.1055932406826168E-2</c:v>
                </c:pt>
                <c:pt idx="10">
                  <c:v>3.8299050335586553E-2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B8-4DB6-A860-DA7C5F15CE2C}"/>
            </c:ext>
          </c:extLst>
        </c:ser>
        <c:ser>
          <c:idx val="1"/>
          <c:order val="1"/>
          <c:tx>
            <c:strRef>
              <c:f>'Utilities charts'!$J$18</c:f>
              <c:strCache>
                <c:ptCount val="1"/>
                <c:pt idx="0">
                  <c:v>% Revenue lost due to collection rate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'Utilities charts'!$H$34:$H$44</c:f>
              <c:strCach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strCache>
            </c:strRef>
          </c:cat>
          <c:val>
            <c:numRef>
              <c:f>'Utilities charts'!$J$34:$J$44</c:f>
              <c:numCache>
                <c:formatCode>0.00%</c:formatCode>
                <c:ptCount val="11"/>
                <c:pt idx="0">
                  <c:v>0.1508305738714312</c:v>
                </c:pt>
                <c:pt idx="1">
                  <c:v>0.1165813488766404</c:v>
                </c:pt>
                <c:pt idx="2">
                  <c:v>7.626097097698005E-2</c:v>
                </c:pt>
                <c:pt idx="3">
                  <c:v>8.1943354030070747E-2</c:v>
                </c:pt>
                <c:pt idx="4">
                  <c:v>5.0671313158775412E-2</c:v>
                </c:pt>
                <c:pt idx="5">
                  <c:v>4.3500832169817871E-2</c:v>
                </c:pt>
                <c:pt idx="6">
                  <c:v>9.2332541019966956E-3</c:v>
                </c:pt>
                <c:pt idx="7">
                  <c:v>5.1992441016831252E-2</c:v>
                </c:pt>
                <c:pt idx="8">
                  <c:v>0</c:v>
                </c:pt>
                <c:pt idx="9">
                  <c:v>8.4643177486011609E-3</c:v>
                </c:pt>
                <c:pt idx="10">
                  <c:v>1.7004535455755854E-2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B8-4DB6-A860-DA7C5F15CE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2198400"/>
        <c:axId val="1272421568"/>
      </c:areaChart>
      <c:scatterChart>
        <c:scatterStyle val="smoothMarker"/>
        <c:varyColors val="0"/>
        <c:ser>
          <c:idx val="2"/>
          <c:order val="2"/>
          <c:tx>
            <c:strRef>
              <c:f>'Utilities charts'!$K$18</c:f>
              <c:strCache>
                <c:ptCount val="1"/>
                <c:pt idx="0">
                  <c:v>Average Tariffs LCU Index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strRef>
              <c:f>'Utilities charts'!$H$34:$H$44</c:f>
              <c:strCach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strCache>
            </c:strRef>
          </c:xVal>
          <c:yVal>
            <c:numRef>
              <c:f>'Utilities charts'!$K$34:$K$44</c:f>
              <c:numCache>
                <c:formatCode>0%</c:formatCode>
                <c:ptCount val="11"/>
                <c:pt idx="0">
                  <c:v>1</c:v>
                </c:pt>
                <c:pt idx="1">
                  <c:v>2.0647166890418363</c:v>
                </c:pt>
                <c:pt idx="2">
                  <c:v>2.0285052193443924</c:v>
                </c:pt>
                <c:pt idx="3">
                  <c:v>2.0316631546526827</c:v>
                </c:pt>
                <c:pt idx="4">
                  <c:v>2.042591667692343</c:v>
                </c:pt>
                <c:pt idx="5">
                  <c:v>1.8501608617583247</c:v>
                </c:pt>
                <c:pt idx="6">
                  <c:v>1.8127786232942487</c:v>
                </c:pt>
                <c:pt idx="7">
                  <c:v>2.6278592382921153</c:v>
                </c:pt>
                <c:pt idx="8">
                  <c:v>2.6288257286003933</c:v>
                </c:pt>
                <c:pt idx="9">
                  <c:v>2.629354931179769</c:v>
                </c:pt>
                <c:pt idx="10">
                  <c:v>2.8501464186845955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9B8-4DB6-A860-DA7C5F15CE2C}"/>
            </c:ext>
          </c:extLst>
        </c:ser>
        <c:ser>
          <c:idx val="3"/>
          <c:order val="3"/>
          <c:tx>
            <c:strRef>
              <c:f>'Utilities charts'!$L$18</c:f>
              <c:strCache>
                <c:ptCount val="1"/>
                <c:pt idx="0">
                  <c:v>Average Tariffs USD Index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strRef>
              <c:f>'Utilities charts'!$H$34:$H$44</c:f>
              <c:strCach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strCache>
            </c:strRef>
          </c:xVal>
          <c:yVal>
            <c:numRef>
              <c:f>'Utilities charts'!$L$34:$L$44</c:f>
              <c:numCache>
                <c:formatCode>0%</c:formatCode>
                <c:ptCount val="11"/>
                <c:pt idx="0">
                  <c:v>1</c:v>
                </c:pt>
                <c:pt idx="1">
                  <c:v>2.0074604886097274</c:v>
                </c:pt>
                <c:pt idx="2">
                  <c:v>2.0957975432785743</c:v>
                </c:pt>
                <c:pt idx="3">
                  <c:v>2.1027788727929186</c:v>
                </c:pt>
                <c:pt idx="4">
                  <c:v>1.7912801975067718</c:v>
                </c:pt>
                <c:pt idx="5">
                  <c:v>1.5129419627003367</c:v>
                </c:pt>
                <c:pt idx="6">
                  <c:v>1.2795392184652863</c:v>
                </c:pt>
                <c:pt idx="7">
                  <c:v>1.8683254792035688</c:v>
                </c:pt>
                <c:pt idx="8">
                  <c:v>1.8095322139833641</c:v>
                </c:pt>
                <c:pt idx="9">
                  <c:v>1.8009166140576385</c:v>
                </c:pt>
                <c:pt idx="10">
                  <c:v>1.566094875741987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9B8-4DB6-A860-DA7C5F15CE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1545280"/>
        <c:axId val="1281552624"/>
      </c:scatterChart>
      <c:catAx>
        <c:axId val="12721984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2421568"/>
        <c:crosses val="autoZero"/>
        <c:auto val="1"/>
        <c:lblAlgn val="ctr"/>
        <c:lblOffset val="100"/>
        <c:noMultiLvlLbl val="0"/>
      </c:catAx>
      <c:valAx>
        <c:axId val="1272421568"/>
        <c:scaling>
          <c:orientation val="minMax"/>
          <c:max val="0.35000000000000003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2198400"/>
        <c:crosses val="autoZero"/>
        <c:crossBetween val="between"/>
      </c:valAx>
      <c:valAx>
        <c:axId val="1281552624"/>
        <c:scaling>
          <c:orientation val="minMax"/>
          <c:max val="7"/>
          <c:min val="1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1545280"/>
        <c:crosses val="max"/>
        <c:crossBetween val="midCat"/>
      </c:valAx>
      <c:valAx>
        <c:axId val="1281545280"/>
        <c:scaling>
          <c:orientation val="minMax"/>
        </c:scaling>
        <c:delete val="1"/>
        <c:axPos val="b"/>
        <c:majorTickMark val="out"/>
        <c:minorTickMark val="none"/>
        <c:tickLblPos val="nextTo"/>
        <c:crossAx val="1281552624"/>
        <c:crossesAt val="1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'De facto Index'!$Z$7</c:f>
              <c:strCache>
                <c:ptCount val="1"/>
                <c:pt idx="0">
                  <c:v>De Jure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'De facto Index'!$Y$8:$Y$20</c:f>
              <c:strCache>
                <c:ptCount val="13"/>
                <c:pt idx="0">
                  <c:v>Tajikistan</c:v>
                </c:pt>
                <c:pt idx="1">
                  <c:v>Vietnam</c:v>
                </c:pt>
                <c:pt idx="2">
                  <c:v>Morocco</c:v>
                </c:pt>
                <c:pt idx="3">
                  <c:v>Colombia</c:v>
                </c:pt>
                <c:pt idx="4">
                  <c:v>Ukraine</c:v>
                </c:pt>
                <c:pt idx="5">
                  <c:v>Kenya</c:v>
                </c:pt>
                <c:pt idx="6">
                  <c:v>Philippines</c:v>
                </c:pt>
                <c:pt idx="7">
                  <c:v>India</c:v>
                </c:pt>
                <c:pt idx="8">
                  <c:v>Tanzania</c:v>
                </c:pt>
                <c:pt idx="9">
                  <c:v>DR</c:v>
                </c:pt>
                <c:pt idx="10">
                  <c:v>Egypt</c:v>
                </c:pt>
                <c:pt idx="11">
                  <c:v>Pakistan</c:v>
                </c:pt>
                <c:pt idx="12">
                  <c:v>Peru</c:v>
                </c:pt>
              </c:strCache>
            </c:strRef>
          </c:cat>
          <c:val>
            <c:numRef>
              <c:f>'De facto Index'!$Z$8:$Z$20</c:f>
              <c:numCache>
                <c:formatCode>0%</c:formatCode>
                <c:ptCount val="13"/>
                <c:pt idx="0">
                  <c:v>0.34226190476190477</c:v>
                </c:pt>
                <c:pt idx="1">
                  <c:v>0.3657407407407407</c:v>
                </c:pt>
                <c:pt idx="2">
                  <c:v>0.375</c:v>
                </c:pt>
                <c:pt idx="3">
                  <c:v>0.62540891053391057</c:v>
                </c:pt>
                <c:pt idx="4">
                  <c:v>0.66105769230769229</c:v>
                </c:pt>
                <c:pt idx="5">
                  <c:v>0.68154838217338209</c:v>
                </c:pt>
                <c:pt idx="6">
                  <c:v>0.68299755799755801</c:v>
                </c:pt>
                <c:pt idx="7">
                  <c:v>0.72285353535353536</c:v>
                </c:pt>
                <c:pt idx="8">
                  <c:v>0.74067078754578763</c:v>
                </c:pt>
                <c:pt idx="9">
                  <c:v>0.76858796296296295</c:v>
                </c:pt>
                <c:pt idx="10">
                  <c:v>0.77543650793650787</c:v>
                </c:pt>
                <c:pt idx="11">
                  <c:v>0.7788728632478632</c:v>
                </c:pt>
                <c:pt idx="12">
                  <c:v>0.83371913580246915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F2-4CE3-B072-B65C8DCDDB16}"/>
            </c:ext>
          </c:extLst>
        </c:ser>
        <c:ser>
          <c:idx val="1"/>
          <c:order val="1"/>
          <c:tx>
            <c:strRef>
              <c:f>'De facto Index'!$AA$7</c:f>
              <c:strCache>
                <c:ptCount val="1"/>
                <c:pt idx="0">
                  <c:v>De Facto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4.4638107962829496E-3"/>
                  <c:y val="-4.450514744082260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DF2-4CE3-B072-B65C8DCDDB16}"/>
                </c:ext>
              </c:extLst>
            </c:dLbl>
            <c:dLbl>
              <c:idx val="3"/>
              <c:layout>
                <c:manualLayout>
                  <c:x val="4.4638107962829228E-3"/>
                  <c:y val="-3.894200401071978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DF2-4CE3-B072-B65C8DCDDB16}"/>
                </c:ext>
              </c:extLst>
            </c:dLbl>
            <c:dLbl>
              <c:idx val="4"/>
              <c:layout>
                <c:manualLayout>
                  <c:x val="1.3391432388848714E-2"/>
                  <c:y val="-2.225257372041130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DF2-4CE3-B072-B65C8DCDDB16}"/>
                </c:ext>
              </c:extLst>
            </c:dLbl>
            <c:dLbl>
              <c:idx val="12"/>
              <c:layout>
                <c:manualLayout>
                  <c:x val="8.9276215925657362E-3"/>
                  <c:y val="-1.2748723086315325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DF2-4CE3-B072-B65C8DCDDB1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'De facto Index'!$Y$8:$Y$20</c:f>
              <c:strCache>
                <c:ptCount val="13"/>
                <c:pt idx="0">
                  <c:v>Tajikistan</c:v>
                </c:pt>
                <c:pt idx="1">
                  <c:v>Vietnam</c:v>
                </c:pt>
                <c:pt idx="2">
                  <c:v>Morocco</c:v>
                </c:pt>
                <c:pt idx="3">
                  <c:v>Colombia</c:v>
                </c:pt>
                <c:pt idx="4">
                  <c:v>Ukraine</c:v>
                </c:pt>
                <c:pt idx="5">
                  <c:v>Kenya</c:v>
                </c:pt>
                <c:pt idx="6">
                  <c:v>Philippines</c:v>
                </c:pt>
                <c:pt idx="7">
                  <c:v>India</c:v>
                </c:pt>
                <c:pt idx="8">
                  <c:v>Tanzania</c:v>
                </c:pt>
                <c:pt idx="9">
                  <c:v>DR</c:v>
                </c:pt>
                <c:pt idx="10">
                  <c:v>Egypt</c:v>
                </c:pt>
                <c:pt idx="11">
                  <c:v>Pakistan</c:v>
                </c:pt>
                <c:pt idx="12">
                  <c:v>Peru</c:v>
                </c:pt>
              </c:strCache>
            </c:strRef>
          </c:cat>
          <c:val>
            <c:numRef>
              <c:f>'De facto Index'!$AA$8:$AA$20</c:f>
              <c:numCache>
                <c:formatCode>0%</c:formatCode>
                <c:ptCount val="13"/>
                <c:pt idx="0">
                  <c:v>0.24925595238095238</c:v>
                </c:pt>
                <c:pt idx="1">
                  <c:v>0.29629629629629628</c:v>
                </c:pt>
                <c:pt idx="2">
                  <c:v>0.375</c:v>
                </c:pt>
                <c:pt idx="3">
                  <c:v>0.61111111111111116</c:v>
                </c:pt>
                <c:pt idx="4">
                  <c:v>0.66105769230769229</c:v>
                </c:pt>
                <c:pt idx="5">
                  <c:v>0.44639270451770452</c:v>
                </c:pt>
                <c:pt idx="6">
                  <c:v>0.60442495538649377</c:v>
                </c:pt>
                <c:pt idx="7">
                  <c:v>0.4766899766899767</c:v>
                </c:pt>
                <c:pt idx="8">
                  <c:v>0.60176282051282048</c:v>
                </c:pt>
                <c:pt idx="9">
                  <c:v>0.31010802469135801</c:v>
                </c:pt>
                <c:pt idx="10">
                  <c:v>0.53097527472527473</c:v>
                </c:pt>
                <c:pt idx="11">
                  <c:v>0.61066595441595428</c:v>
                </c:pt>
                <c:pt idx="12">
                  <c:v>0.81558641975308643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DF2-4CE3-B072-B65C8DCDDB1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33557072"/>
        <c:axId val="248868800"/>
      </c:barChart>
      <c:catAx>
        <c:axId val="333557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8868800"/>
        <c:crosses val="autoZero"/>
        <c:auto val="1"/>
        <c:lblAlgn val="ctr"/>
        <c:lblOffset val="100"/>
        <c:noMultiLvlLbl val="0"/>
      </c:catAx>
      <c:valAx>
        <c:axId val="248868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55707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Regulatory</a:t>
            </a:r>
            <a:r>
              <a:rPr lang="en-US" baseline="0" dirty="0"/>
              <a:t> g</a:t>
            </a:r>
            <a:r>
              <a:rPr lang="en-US" dirty="0"/>
              <a:t>ood practices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'Cost Recovery'!$D$72</c:f>
              <c:strCache>
                <c:ptCount val="1"/>
                <c:pt idx="0">
                  <c:v>De Jure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'Cost Recovery'!$C$73:$C$77</c:f>
              <c:strCache>
                <c:ptCount val="5"/>
                <c:pt idx="0">
                  <c:v>Accountability</c:v>
                </c:pt>
                <c:pt idx="1">
                  <c:v>Autonomy</c:v>
                </c:pt>
                <c:pt idx="2">
                  <c:v>Tariff Regulation</c:v>
                </c:pt>
                <c:pt idx="3">
                  <c:v>Quality Regulation</c:v>
                </c:pt>
                <c:pt idx="4">
                  <c:v>Market Entry Regulation</c:v>
                </c:pt>
              </c:strCache>
            </c:strRef>
          </c:cat>
          <c:val>
            <c:numRef>
              <c:f>'Cost Recovery'!$D$73:$D$77</c:f>
              <c:numCache>
                <c:formatCode>0%</c:formatCode>
                <c:ptCount val="5"/>
                <c:pt idx="0">
                  <c:v>0.80454413311556183</c:v>
                </c:pt>
                <c:pt idx="1">
                  <c:v>0.67813711883354733</c:v>
                </c:pt>
                <c:pt idx="2">
                  <c:v>0.76190476190476197</c:v>
                </c:pt>
                <c:pt idx="3">
                  <c:v>0.77874999999999994</c:v>
                </c:pt>
                <c:pt idx="4">
                  <c:v>0.7138888888888888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AF-46B8-94FB-05054F59661B}"/>
            </c:ext>
          </c:extLst>
        </c:ser>
        <c:ser>
          <c:idx val="1"/>
          <c:order val="1"/>
          <c:tx>
            <c:strRef>
              <c:f>'Cost Recovery'!$E$72</c:f>
              <c:strCache>
                <c:ptCount val="1"/>
                <c:pt idx="0">
                  <c:v>De Facto</c:v>
                </c:pt>
              </c:strCache>
            </c:strRef>
          </c:tx>
          <c:spPr>
            <a:solidFill>
              <a:schemeClr val="accent2"/>
            </a:solidFill>
            <a:ln>
              <a:noFill/>
              <a:prstDash val="sysDash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'Cost Recovery'!$C$73:$C$77</c:f>
              <c:strCache>
                <c:ptCount val="5"/>
                <c:pt idx="0">
                  <c:v>Accountability</c:v>
                </c:pt>
                <c:pt idx="1">
                  <c:v>Autonomy</c:v>
                </c:pt>
                <c:pt idx="2">
                  <c:v>Tariff Regulation</c:v>
                </c:pt>
                <c:pt idx="3">
                  <c:v>Quality Regulation</c:v>
                </c:pt>
                <c:pt idx="4">
                  <c:v>Market Entry Regulation</c:v>
                </c:pt>
              </c:strCache>
            </c:strRef>
          </c:cat>
          <c:val>
            <c:numRef>
              <c:f>'Cost Recovery'!$E$73:$E$77</c:f>
              <c:numCache>
                <c:formatCode>0%</c:formatCode>
                <c:ptCount val="5"/>
                <c:pt idx="0">
                  <c:v>0.70245164888022038</c:v>
                </c:pt>
                <c:pt idx="1">
                  <c:v>0.62727055682412824</c:v>
                </c:pt>
                <c:pt idx="2">
                  <c:v>0.62023809523809514</c:v>
                </c:pt>
                <c:pt idx="3">
                  <c:v>0.50930555555555557</c:v>
                </c:pt>
                <c:pt idx="4">
                  <c:v>0.50000000000000011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AF-46B8-94FB-05054F59661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44145872"/>
        <c:axId val="83370176"/>
      </c:barChart>
      <c:catAx>
        <c:axId val="144145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370176"/>
        <c:crosses val="autoZero"/>
        <c:auto val="1"/>
        <c:lblAlgn val="ctr"/>
        <c:lblOffset val="100"/>
        <c:noMultiLvlLbl val="0"/>
      </c:catAx>
      <c:valAx>
        <c:axId val="8337017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14587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n-GB" b="1" dirty="0"/>
              <a:t>Histogram of Residential, Commercial and Industrial  Average Effective Electricity Tariffs (US$/kWh)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'[Tariff Masterfile 2_5.xlsx]Analytics'!$J$266</c:f>
              <c:strCache>
                <c:ptCount val="1"/>
                <c:pt idx="0">
                  <c:v>Residential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'[Tariff Masterfile 2_5.xlsx]Analytics'!$K$265:$R$265</c:f>
              <c:strCache>
                <c:ptCount val="8"/>
                <c:pt idx="0">
                  <c:v>[0,5]</c:v>
                </c:pt>
                <c:pt idx="1">
                  <c:v>[5,10]</c:v>
                </c:pt>
                <c:pt idx="2">
                  <c:v>[10,15]</c:v>
                </c:pt>
                <c:pt idx="3">
                  <c:v>[15,20]</c:v>
                </c:pt>
                <c:pt idx="4">
                  <c:v>[20,30]</c:v>
                </c:pt>
                <c:pt idx="5">
                  <c:v>[30,50]</c:v>
                </c:pt>
                <c:pt idx="6">
                  <c:v>[50,70]</c:v>
                </c:pt>
                <c:pt idx="7">
                  <c:v>[70,90]</c:v>
                </c:pt>
              </c:strCache>
            </c:strRef>
          </c:cat>
          <c:val>
            <c:numRef>
              <c:f>'[Tariff Masterfile 2_5.xlsx]Analytics'!$K$266:$R$266</c:f>
              <c:numCache>
                <c:formatCode>General</c:formatCode>
                <c:ptCount val="8"/>
                <c:pt idx="0">
                  <c:v>0.30612244897959184</c:v>
                </c:pt>
                <c:pt idx="1">
                  <c:v>0.18367346938775511</c:v>
                </c:pt>
                <c:pt idx="2">
                  <c:v>0.10204081632653061</c:v>
                </c:pt>
                <c:pt idx="3">
                  <c:v>0.20408163265306123</c:v>
                </c:pt>
                <c:pt idx="4">
                  <c:v>8.1632653061224483E-2</c:v>
                </c:pt>
                <c:pt idx="5">
                  <c:v>0.12244897959183673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BD-4D39-9C64-13B5AD228754}"/>
            </c:ext>
          </c:extLst>
        </c:ser>
        <c:ser>
          <c:idx val="1"/>
          <c:order val="1"/>
          <c:tx>
            <c:strRef>
              <c:f>'[Tariff Masterfile 2_5.xlsx]Analytics'!$J$267</c:f>
              <c:strCache>
                <c:ptCount val="1"/>
                <c:pt idx="0">
                  <c:v>Commercial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'[Tariff Masterfile 2_5.xlsx]Analytics'!$K$265:$R$265</c:f>
              <c:strCache>
                <c:ptCount val="8"/>
                <c:pt idx="0">
                  <c:v>[0,5]</c:v>
                </c:pt>
                <c:pt idx="1">
                  <c:v>[5,10]</c:v>
                </c:pt>
                <c:pt idx="2">
                  <c:v>[10,15]</c:v>
                </c:pt>
                <c:pt idx="3">
                  <c:v>[15,20]</c:v>
                </c:pt>
                <c:pt idx="4">
                  <c:v>[20,30]</c:v>
                </c:pt>
                <c:pt idx="5">
                  <c:v>[30,50]</c:v>
                </c:pt>
                <c:pt idx="6">
                  <c:v>[50,70]</c:v>
                </c:pt>
                <c:pt idx="7">
                  <c:v>[70,90]</c:v>
                </c:pt>
              </c:strCache>
            </c:strRef>
          </c:cat>
          <c:val>
            <c:numRef>
              <c:f>'[Tariff Masterfile 2_5.xlsx]Analytics'!$K$267:$R$267</c:f>
              <c:numCache>
                <c:formatCode>General</c:formatCode>
                <c:ptCount val="8"/>
                <c:pt idx="0">
                  <c:v>6.1224489795918366E-2</c:v>
                </c:pt>
                <c:pt idx="1">
                  <c:v>0.18367346938775511</c:v>
                </c:pt>
                <c:pt idx="2">
                  <c:v>0.24489795918367346</c:v>
                </c:pt>
                <c:pt idx="3">
                  <c:v>0.20408163265306123</c:v>
                </c:pt>
                <c:pt idx="4">
                  <c:v>8.1632653061224483E-2</c:v>
                </c:pt>
                <c:pt idx="5">
                  <c:v>0.20408163265306123</c:v>
                </c:pt>
                <c:pt idx="6">
                  <c:v>0</c:v>
                </c:pt>
                <c:pt idx="7">
                  <c:v>2.0408163265306121E-2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3BD-4D39-9C64-13B5AD228754}"/>
            </c:ext>
          </c:extLst>
        </c:ser>
        <c:ser>
          <c:idx val="2"/>
          <c:order val="2"/>
          <c:tx>
            <c:strRef>
              <c:f>'[Tariff Masterfile 2_5.xlsx]Analytics'!$J$268</c:f>
              <c:strCache>
                <c:ptCount val="1"/>
                <c:pt idx="0">
                  <c:v>Industrial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'[Tariff Masterfile 2_5.xlsx]Analytics'!$K$265:$R$265</c:f>
              <c:strCache>
                <c:ptCount val="8"/>
                <c:pt idx="0">
                  <c:v>[0,5]</c:v>
                </c:pt>
                <c:pt idx="1">
                  <c:v>[5,10]</c:v>
                </c:pt>
                <c:pt idx="2">
                  <c:v>[10,15]</c:v>
                </c:pt>
                <c:pt idx="3">
                  <c:v>[15,20]</c:v>
                </c:pt>
                <c:pt idx="4">
                  <c:v>[20,30]</c:v>
                </c:pt>
                <c:pt idx="5">
                  <c:v>[30,50]</c:v>
                </c:pt>
                <c:pt idx="6">
                  <c:v>[50,70]</c:v>
                </c:pt>
                <c:pt idx="7">
                  <c:v>[70,90]</c:v>
                </c:pt>
              </c:strCache>
            </c:strRef>
          </c:cat>
          <c:val>
            <c:numRef>
              <c:f>'[Tariff Masterfile 2_5.xlsx]Analytics'!$K$268:$R$268</c:f>
              <c:numCache>
                <c:formatCode>General</c:formatCode>
                <c:ptCount val="8"/>
                <c:pt idx="0">
                  <c:v>0.10204081632653061</c:v>
                </c:pt>
                <c:pt idx="1">
                  <c:v>0.2857142857142857</c:v>
                </c:pt>
                <c:pt idx="2">
                  <c:v>0.10204081632653061</c:v>
                </c:pt>
                <c:pt idx="3">
                  <c:v>0.20408163265306123</c:v>
                </c:pt>
                <c:pt idx="4">
                  <c:v>0.10204081632653061</c:v>
                </c:pt>
                <c:pt idx="5">
                  <c:v>0.16326530612244897</c:v>
                </c:pt>
                <c:pt idx="6">
                  <c:v>0</c:v>
                </c:pt>
                <c:pt idx="7">
                  <c:v>4.0816326530612242E-2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3BD-4D39-9C64-13B5AD2287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99640024"/>
        <c:axId val="699637728"/>
      </c:barChart>
      <c:catAx>
        <c:axId val="699640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699637728"/>
        <c:crosses val="autoZero"/>
        <c:auto val="1"/>
        <c:lblAlgn val="ctr"/>
        <c:lblOffset val="100"/>
        <c:noMultiLvlLbl val="0"/>
      </c:catAx>
      <c:valAx>
        <c:axId val="699637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r>
                  <a:rPr lang="en-US" dirty="0"/>
                  <a:t>Percentage</a:t>
                </a:r>
                <a:r>
                  <a:rPr lang="en-US" baseline="0" dirty="0"/>
                  <a:t> of countries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699640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aseline="0">
          <a:latin typeface="Calibri" panose="020F0502020204030204" pitchFamily="34" charset="0"/>
        </a:defRPr>
      </a:pPr>
      <a:endParaRPr lang="en-US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n-GB" sz="1600" b="1" dirty="0"/>
              <a:t>Comparison of Average Effective Electricity</a:t>
            </a:r>
            <a:r>
              <a:rPr lang="en-GB" sz="1600" b="1" baseline="0" dirty="0"/>
              <a:t> Tariff Across Customer Categories</a:t>
            </a:r>
            <a:r>
              <a:rPr lang="en-GB" sz="1600" b="1" dirty="0"/>
              <a:t> (US$/kWh)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1D4-4465-9EAE-C7DADEC2BB39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75000"/>
                </a:sys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F1D4-4465-9EAE-C7DADEC2BB39}"/>
              </c:ext>
            </c:extLst>
          </c:dPt>
          <c:cat>
            <c:strRef>
              <c:f>'[Tariff Masterfile 2_5.xlsx]Analytics'!$O$280:$Q$280</c:f>
              <c:strCache>
                <c:ptCount val="3"/>
                <c:pt idx="0">
                  <c:v>Residential</c:v>
                </c:pt>
                <c:pt idx="1">
                  <c:v>Commercial</c:v>
                </c:pt>
                <c:pt idx="2">
                  <c:v>Industrial</c:v>
                </c:pt>
              </c:strCache>
            </c:strRef>
          </c:cat>
          <c:val>
            <c:numRef>
              <c:f>'[Tariff Masterfile 2_5.xlsx]Analytics'!$O$281:$Q$281</c:f>
              <c:numCache>
                <c:formatCode>General</c:formatCode>
                <c:ptCount val="3"/>
                <c:pt idx="0">
                  <c:v>0.13537129547668625</c:v>
                </c:pt>
                <c:pt idx="1">
                  <c:v>0.17874008429562446</c:v>
                </c:pt>
                <c:pt idx="2">
                  <c:v>0.18161865728603244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D4-4465-9EAE-C7DADEC2BB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217645120"/>
        <c:axId val="1217641184"/>
      </c:barChart>
      <c:catAx>
        <c:axId val="12176451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1217641184"/>
        <c:crosses val="autoZero"/>
        <c:auto val="1"/>
        <c:lblAlgn val="ctr"/>
        <c:lblOffset val="100"/>
        <c:noMultiLvlLbl val="0"/>
      </c:catAx>
      <c:valAx>
        <c:axId val="1217641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1217645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aseline="0">
          <a:latin typeface="Calibri" panose="020F0502020204030204" pitchFamily="34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'Distribution trends'!$A$153</c:f>
              <c:strCache>
                <c:ptCount val="1"/>
                <c:pt idx="0">
                  <c:v>SSA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'Distribution trends'!$B$152:$F$152</c:f>
              <c:strCache>
                <c:ptCount val="5"/>
                <c:pt idx="0">
                  <c:v>IPPs</c:v>
                </c:pt>
                <c:pt idx="1">
                  <c:v>Total Distribution</c:v>
                </c:pt>
                <c:pt idx="2">
                  <c:v>Divestment</c:v>
                </c:pt>
                <c:pt idx="3">
                  <c:v>Concession</c:v>
                </c:pt>
                <c:pt idx="4">
                  <c:v>Management</c:v>
                </c:pt>
              </c:strCache>
            </c:strRef>
          </c:cat>
          <c:val>
            <c:numRef>
              <c:f>'Distribution trends'!$B$153:$F$153</c:f>
              <c:numCache>
                <c:formatCode>0%</c:formatCode>
                <c:ptCount val="5"/>
                <c:pt idx="0">
                  <c:v>1.9138755980861243E-2</c:v>
                </c:pt>
                <c:pt idx="1">
                  <c:v>0.21875</c:v>
                </c:pt>
                <c:pt idx="2">
                  <c:v>0.66666666666666663</c:v>
                </c:pt>
                <c:pt idx="3">
                  <c:v>0.1</c:v>
                </c:pt>
                <c:pt idx="4">
                  <c:v>0.375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C1-4EBE-8116-F2C10A99E72E}"/>
            </c:ext>
          </c:extLst>
        </c:ser>
        <c:ser>
          <c:idx val="1"/>
          <c:order val="1"/>
          <c:tx>
            <c:strRef>
              <c:f>'Distribution trends'!$A$154</c:f>
              <c:strCache>
                <c:ptCount val="1"/>
                <c:pt idx="0">
                  <c:v>Rest of the world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'Distribution trends'!$B$152:$F$152</c:f>
              <c:strCache>
                <c:ptCount val="5"/>
                <c:pt idx="0">
                  <c:v>IPPs</c:v>
                </c:pt>
                <c:pt idx="1">
                  <c:v>Total Distribution</c:v>
                </c:pt>
                <c:pt idx="2">
                  <c:v>Divestment</c:v>
                </c:pt>
                <c:pt idx="3">
                  <c:v>Concession</c:v>
                </c:pt>
                <c:pt idx="4">
                  <c:v>Management</c:v>
                </c:pt>
              </c:strCache>
            </c:strRef>
          </c:cat>
          <c:val>
            <c:numRef>
              <c:f>'Distribution trends'!$B$154:$F$154</c:f>
              <c:numCache>
                <c:formatCode>0%</c:formatCode>
                <c:ptCount val="5"/>
                <c:pt idx="0">
                  <c:v>1.3143071723619977E-2</c:v>
                </c:pt>
                <c:pt idx="1">
                  <c:v>1.633045148895293E-2</c:v>
                </c:pt>
                <c:pt idx="2">
                  <c:v>3.811659192825112E-2</c:v>
                </c:pt>
                <c:pt idx="3">
                  <c:v>1.232394366197183E-2</c:v>
                </c:pt>
                <c:pt idx="4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C1-4EBE-8116-F2C10A99E7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9376560"/>
        <c:axId val="383844304"/>
      </c:barChart>
      <c:catAx>
        <c:axId val="369376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844304"/>
        <c:crosses val="autoZero"/>
        <c:auto val="1"/>
        <c:lblAlgn val="ctr"/>
        <c:lblOffset val="100"/>
        <c:noMultiLvlLbl val="0"/>
      </c:catAx>
      <c:valAx>
        <c:axId val="383844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9376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PSP</a:t>
            </a:r>
            <a:r>
              <a:rPr lang="en-US" baseline="0"/>
              <a:t> cancellations (1990-2017)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EE9-4713-9C16-C5901268281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EE9-4713-9C16-C5901268281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EE9-4713-9C16-C5901268281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EE9-4713-9C16-C59012682815}"/>
              </c:ext>
            </c:extLst>
          </c:dPt>
          <c:dLbls>
            <c:dLbl>
              <c:idx val="0"/>
              <c:layout>
                <c:manualLayout>
                  <c:x val="0.10503706974262733"/>
                  <c:y val="-2.348800524853046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EE9-4713-9C16-C59012682815}"/>
                </c:ext>
              </c:extLst>
            </c:dLbl>
            <c:dLbl>
              <c:idx val="1"/>
              <c:layout>
                <c:manualLayout>
                  <c:x val="6.6755176170706235E-3"/>
                  <c:y val="9.074160435422440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EE9-4713-9C16-C59012682815}"/>
                </c:ext>
              </c:extLst>
            </c:dLbl>
            <c:dLbl>
              <c:idx val="2"/>
              <c:layout>
                <c:manualLayout>
                  <c:x val="-9.1122629611232742E-2"/>
                  <c:y val="4.799563428687179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EE9-4713-9C16-C59012682815}"/>
                </c:ext>
              </c:extLst>
            </c:dLbl>
            <c:dLbl>
              <c:idx val="3"/>
              <c:layout>
                <c:manualLayout>
                  <c:x val="-8.7954531052936047E-2"/>
                  <c:y val="-9.242258530940555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EE9-4713-9C16-C59012682815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'Distribution trends'!$E$159:$E$162</c:f>
              <c:strCache>
                <c:ptCount val="4"/>
                <c:pt idx="0">
                  <c:v>IPPs (ROW)</c:v>
                </c:pt>
                <c:pt idx="1">
                  <c:v>IPPs (SSA)</c:v>
                </c:pt>
                <c:pt idx="2">
                  <c:v>Distribution (ROW)</c:v>
                </c:pt>
                <c:pt idx="3">
                  <c:v>Distribution (SSA)</c:v>
                </c:pt>
              </c:strCache>
            </c:strRef>
          </c:cat>
          <c:val>
            <c:numRef>
              <c:f>'Distribution trends'!$F$159:$F$162</c:f>
              <c:numCache>
                <c:formatCode>General</c:formatCode>
                <c:ptCount val="4"/>
                <c:pt idx="0">
                  <c:v>35</c:v>
                </c:pt>
                <c:pt idx="1">
                  <c:v>4</c:v>
                </c:pt>
                <c:pt idx="2">
                  <c:v>25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EE9-4713-9C16-C590126828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B08-40FF-8114-D6232F8FF1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B08-40FF-8114-D6232F8FF11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B08-40FF-8114-D6232F8FF11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B08-40FF-8114-D6232F8FF11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B08-40FF-8114-D6232F8FF11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B08-40FF-8114-D6232F8FF113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B08-40FF-8114-D6232F8FF113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AA6559CB-4298-4C5F-9B9B-1B2CF7D1B6B7}" type="CELLRANGE">
                      <a:rPr lang="en-US"/>
                      <a:pPr/>
                      <a:t>[CELLRANGE]</a:t>
                    </a:fld>
                    <a:r>
                      <a:rPr lang="en-US" baseline="0"/>
                      <a:t>, </a:t>
                    </a:r>
                    <a:fld id="{3031AA30-A505-43A1-9A00-AB4429E4F20C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CB08-40FF-8114-D6232F8FF11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1C501783-8873-4188-95D4-25B9B8360668}" type="CELLRANGE">
                      <a:rPr lang="en-US"/>
                      <a:pPr/>
                      <a:t>[CELLRANGE]</a:t>
                    </a:fld>
                    <a:r>
                      <a:rPr lang="en-US" baseline="0"/>
                      <a:t>, </a:t>
                    </a:r>
                    <a:fld id="{67C9A63B-AAA6-46B2-B3A3-85C5678049DD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CB08-40FF-8114-D6232F8FF113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9E4C42A8-0BD1-4783-B783-F632BB629F7C}" type="CELLRANGE">
                      <a:rPr lang="en-US"/>
                      <a:pPr/>
                      <a:t>[CELLRANGE]</a:t>
                    </a:fld>
                    <a:r>
                      <a:rPr lang="en-US" baseline="0"/>
                      <a:t>, </a:t>
                    </a:r>
                    <a:fld id="{4D2C9A3C-7185-44E9-A26C-0E005119EC52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CB08-40FF-8114-D6232F8FF113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C4B07DA5-992E-46C9-B60A-8098BBC0EE09}" type="CELLRANGE">
                      <a:rPr lang="en-US"/>
                      <a:pPr/>
                      <a:t>[CELLRANGE]</a:t>
                    </a:fld>
                    <a:r>
                      <a:rPr lang="en-US" baseline="0"/>
                      <a:t>, </a:t>
                    </a:r>
                    <a:fld id="{B79EC443-6073-4FA4-ADFA-BC3FC584DF3D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CB08-40FF-8114-D6232F8FF113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3792C269-D009-431B-A85B-7AB1A00677B1}" type="CELLRANGE">
                      <a:rPr lang="en-US"/>
                      <a:pPr/>
                      <a:t>[CELLRANGE]</a:t>
                    </a:fld>
                    <a:r>
                      <a:rPr lang="en-US" baseline="0"/>
                      <a:t>, </a:t>
                    </a:r>
                    <a:fld id="{FE6F4830-8B0B-4D2F-A345-830C24AE26E7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CB08-40FF-8114-D6232F8FF113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44CD3492-E05D-4792-A09C-57C2804D3371}" type="CELLRANGE">
                      <a:rPr lang="en-US"/>
                      <a:pPr/>
                      <a:t>[CELLRANGE]</a:t>
                    </a:fld>
                    <a:r>
                      <a:rPr lang="en-US" baseline="0"/>
                      <a:t>, </a:t>
                    </a:r>
                    <a:fld id="{FEC47E4A-4F0B-4362-9209-DEA7512A6BB3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CB08-40FF-8114-D6232F8FF113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029FFB61-3059-434D-B9BC-38201E59275B}" type="PERCENTAGE">
                      <a:rPr lang="en-US"/>
                      <a:pPr/>
                      <a:t>[PERCENTAGE]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CB08-40FF-8114-D6232F8FF1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howDataLabelsRange val="1"/>
              </c:ext>
            </c:extLst>
          </c:dLbls>
          <c:cat>
            <c:strRef>
              <c:f>'Main trends for IPPs'!$E$21:$E$26</c:f>
              <c:strCache>
                <c:ptCount val="6"/>
                <c:pt idx="0">
                  <c:v>Rest of the developing world</c:v>
                </c:pt>
                <c:pt idx="1">
                  <c:v>India</c:v>
                </c:pt>
                <c:pt idx="2">
                  <c:v>Brazil</c:v>
                </c:pt>
                <c:pt idx="3">
                  <c:v>China</c:v>
                </c:pt>
                <c:pt idx="4">
                  <c:v>Turkey</c:v>
                </c:pt>
                <c:pt idx="5">
                  <c:v>Indonesia</c:v>
                </c:pt>
              </c:strCache>
            </c:strRef>
          </c:cat>
          <c:val>
            <c:numRef>
              <c:f>'Main trends for IPPs'!$F$21:$F$26</c:f>
              <c:numCache>
                <c:formatCode>General</c:formatCode>
                <c:ptCount val="6"/>
                <c:pt idx="0">
                  <c:v>253763</c:v>
                </c:pt>
                <c:pt idx="1">
                  <c:v>129153</c:v>
                </c:pt>
                <c:pt idx="2">
                  <c:v>98354</c:v>
                </c:pt>
                <c:pt idx="3">
                  <c:v>44644</c:v>
                </c:pt>
                <c:pt idx="4">
                  <c:v>31728</c:v>
                </c:pt>
                <c:pt idx="5">
                  <c:v>30064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'Main trends for IPPs'!$E$21:$E$26</c15:f>
                <c15:dlblRangeCache>
                  <c:ptCount val="6"/>
                  <c:pt idx="0">
                    <c:v>Rest of the developing world</c:v>
                  </c:pt>
                  <c:pt idx="1">
                    <c:v>India</c:v>
                  </c:pt>
                  <c:pt idx="2">
                    <c:v>Brazil</c:v>
                  </c:pt>
                  <c:pt idx="3">
                    <c:v>China</c:v>
                  </c:pt>
                  <c:pt idx="4">
                    <c:v>Turkey</c:v>
                  </c:pt>
                  <c:pt idx="5">
                    <c:v>Indonesia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E-CB08-40FF-8114-D6232F8FF11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gapWidth val="100"/>
        <c:splitType val="percent"/>
        <c:splitPos val="23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'IPP and Capacity_By Technology'!$A$332</c:f>
              <c:strCache>
                <c:ptCount val="1"/>
                <c:pt idx="0">
                  <c:v>Coal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cat>
            <c:numRef>
              <c:f>'IPP and Capacity_By Technology'!$B$331:$AC$331</c:f>
              <c:numCache>
                <c:formatCode>General</c:formatCod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numCache>
            </c:numRef>
          </c:cat>
          <c:val>
            <c:numRef>
              <c:f>'IPP and Capacity_By Technology'!$B$332:$AC$332</c:f>
              <c:numCache>
                <c:formatCode>General</c:formatCode>
                <c:ptCount val="28"/>
                <c:pt idx="0">
                  <c:v>0</c:v>
                </c:pt>
                <c:pt idx="1">
                  <c:v>613.6</c:v>
                </c:pt>
                <c:pt idx="2">
                  <c:v>11</c:v>
                </c:pt>
                <c:pt idx="3">
                  <c:v>1709.7</c:v>
                </c:pt>
                <c:pt idx="4">
                  <c:v>1488.8</c:v>
                </c:pt>
                <c:pt idx="5">
                  <c:v>5201.67</c:v>
                </c:pt>
                <c:pt idx="6">
                  <c:v>5562.7</c:v>
                </c:pt>
                <c:pt idx="7">
                  <c:v>9060.2000000000007</c:v>
                </c:pt>
                <c:pt idx="8">
                  <c:v>3633.9</c:v>
                </c:pt>
                <c:pt idx="9">
                  <c:v>3565</c:v>
                </c:pt>
                <c:pt idx="10">
                  <c:v>2220.3000000000002</c:v>
                </c:pt>
                <c:pt idx="11">
                  <c:v>101</c:v>
                </c:pt>
                <c:pt idx="12">
                  <c:v>684.04</c:v>
                </c:pt>
                <c:pt idx="13">
                  <c:v>6365.5</c:v>
                </c:pt>
                <c:pt idx="14">
                  <c:v>472.64</c:v>
                </c:pt>
                <c:pt idx="15">
                  <c:v>4277.2</c:v>
                </c:pt>
                <c:pt idx="16">
                  <c:v>6080.78</c:v>
                </c:pt>
                <c:pt idx="17">
                  <c:v>9578.2999999999993</c:v>
                </c:pt>
                <c:pt idx="18">
                  <c:v>13222.8</c:v>
                </c:pt>
                <c:pt idx="19">
                  <c:v>26718.600000000002</c:v>
                </c:pt>
                <c:pt idx="20">
                  <c:v>36106.659999999996</c:v>
                </c:pt>
                <c:pt idx="21">
                  <c:v>15191.959999999997</c:v>
                </c:pt>
                <c:pt idx="22">
                  <c:v>6504.6</c:v>
                </c:pt>
                <c:pt idx="23">
                  <c:v>4440.1000000000004</c:v>
                </c:pt>
                <c:pt idx="24">
                  <c:v>4363</c:v>
                </c:pt>
                <c:pt idx="25">
                  <c:v>7004.3</c:v>
                </c:pt>
                <c:pt idx="26">
                  <c:v>8683.4</c:v>
                </c:pt>
                <c:pt idx="27">
                  <c:v>7348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55-4C91-9484-04C0C3A5C526}"/>
            </c:ext>
          </c:extLst>
        </c:ser>
        <c:ser>
          <c:idx val="1"/>
          <c:order val="1"/>
          <c:tx>
            <c:strRef>
              <c:f>'IPP and Capacity_By Technology'!$A$333</c:f>
              <c:strCache>
                <c:ptCount val="1"/>
                <c:pt idx="0">
                  <c:v>Natural gas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cat>
            <c:numRef>
              <c:f>'IPP and Capacity_By Technology'!$B$331:$AC$331</c:f>
              <c:numCache>
                <c:formatCode>General</c:formatCod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numCache>
            </c:numRef>
          </c:cat>
          <c:val>
            <c:numRef>
              <c:f>'IPP and Capacity_By Technology'!$B$333:$AC$333</c:f>
              <c:numCache>
                <c:formatCode>General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297</c:v>
                </c:pt>
                <c:pt idx="3">
                  <c:v>175</c:v>
                </c:pt>
                <c:pt idx="4">
                  <c:v>496</c:v>
                </c:pt>
                <c:pt idx="5">
                  <c:v>1144.2</c:v>
                </c:pt>
                <c:pt idx="6">
                  <c:v>3114.9</c:v>
                </c:pt>
                <c:pt idx="7">
                  <c:v>2855</c:v>
                </c:pt>
                <c:pt idx="8">
                  <c:v>1488</c:v>
                </c:pt>
                <c:pt idx="9">
                  <c:v>2100.4</c:v>
                </c:pt>
                <c:pt idx="10">
                  <c:v>5041.7</c:v>
                </c:pt>
                <c:pt idx="11">
                  <c:v>2309.9</c:v>
                </c:pt>
                <c:pt idx="12">
                  <c:v>3051</c:v>
                </c:pt>
                <c:pt idx="13">
                  <c:v>3294.38</c:v>
                </c:pt>
                <c:pt idx="14">
                  <c:v>3346.75</c:v>
                </c:pt>
                <c:pt idx="15">
                  <c:v>2184.5</c:v>
                </c:pt>
                <c:pt idx="16">
                  <c:v>4335.6499999999996</c:v>
                </c:pt>
                <c:pt idx="17">
                  <c:v>3153.5</c:v>
                </c:pt>
                <c:pt idx="18">
                  <c:v>5785.4</c:v>
                </c:pt>
                <c:pt idx="19">
                  <c:v>2468.9700000000003</c:v>
                </c:pt>
                <c:pt idx="20">
                  <c:v>2505.1509999999998</c:v>
                </c:pt>
                <c:pt idx="21">
                  <c:v>10120.462</c:v>
                </c:pt>
                <c:pt idx="22">
                  <c:v>3298.2000000000003</c:v>
                </c:pt>
                <c:pt idx="23">
                  <c:v>2910.67</c:v>
                </c:pt>
                <c:pt idx="24">
                  <c:v>6607</c:v>
                </c:pt>
                <c:pt idx="25">
                  <c:v>1793.1000000000001</c:v>
                </c:pt>
                <c:pt idx="26">
                  <c:v>3026.3199999999997</c:v>
                </c:pt>
                <c:pt idx="27">
                  <c:v>4170.2999999999993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155-4C91-9484-04C0C3A5C526}"/>
            </c:ext>
          </c:extLst>
        </c:ser>
        <c:ser>
          <c:idx val="2"/>
          <c:order val="2"/>
          <c:tx>
            <c:strRef>
              <c:f>'IPP and Capacity_By Technology'!$A$334</c:f>
              <c:strCache>
                <c:ptCount val="1"/>
                <c:pt idx="0">
                  <c:v>Oil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cat>
            <c:numRef>
              <c:f>'IPP and Capacity_By Technology'!$B$331:$AC$331</c:f>
              <c:numCache>
                <c:formatCode>General</c:formatCod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numCache>
            </c:numRef>
          </c:cat>
          <c:val>
            <c:numRef>
              <c:f>'IPP and Capacity_By Technology'!$B$334:$AC$334</c:f>
              <c:numCache>
                <c:formatCode>General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282</c:v>
                </c:pt>
                <c:pt idx="4">
                  <c:v>1602.6</c:v>
                </c:pt>
                <c:pt idx="5">
                  <c:v>621.1</c:v>
                </c:pt>
                <c:pt idx="6">
                  <c:v>1358.9</c:v>
                </c:pt>
                <c:pt idx="7">
                  <c:v>1524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347.1</c:v>
                </c:pt>
                <c:pt idx="17">
                  <c:v>0</c:v>
                </c:pt>
                <c:pt idx="18">
                  <c:v>196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432.4</c:v>
                </c:pt>
                <c:pt idx="26">
                  <c:v>0</c:v>
                </c:pt>
                <c:pt idx="27">
                  <c:v>412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155-4C91-9484-04C0C3A5C526}"/>
            </c:ext>
          </c:extLst>
        </c:ser>
        <c:ser>
          <c:idx val="3"/>
          <c:order val="3"/>
          <c:tx>
            <c:strRef>
              <c:f>'IPP and Capacity_By Technology'!$A$335</c:f>
              <c:strCache>
                <c:ptCount val="1"/>
                <c:pt idx="0">
                  <c:v>Hydro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'IPP and Capacity_By Technology'!$B$331:$AC$331</c:f>
              <c:numCache>
                <c:formatCode>General</c:formatCod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numCache>
            </c:numRef>
          </c:cat>
          <c:val>
            <c:numRef>
              <c:f>'IPP and Capacity_By Technology'!$B$335:$AC$335</c:f>
              <c:numCache>
                <c:formatCode>General</c:formatCode>
                <c:ptCount val="28"/>
                <c:pt idx="0">
                  <c:v>68</c:v>
                </c:pt>
                <c:pt idx="1">
                  <c:v>0</c:v>
                </c:pt>
                <c:pt idx="2">
                  <c:v>64.2</c:v>
                </c:pt>
                <c:pt idx="3">
                  <c:v>88.740000000000009</c:v>
                </c:pt>
                <c:pt idx="4">
                  <c:v>662</c:v>
                </c:pt>
                <c:pt idx="5">
                  <c:v>1846.1</c:v>
                </c:pt>
                <c:pt idx="6">
                  <c:v>3459.3</c:v>
                </c:pt>
                <c:pt idx="7">
                  <c:v>1108.5999999999999</c:v>
                </c:pt>
                <c:pt idx="8">
                  <c:v>1623</c:v>
                </c:pt>
                <c:pt idx="9">
                  <c:v>1405.3</c:v>
                </c:pt>
                <c:pt idx="10">
                  <c:v>2412.8799999999997</c:v>
                </c:pt>
                <c:pt idx="11">
                  <c:v>1313.3999999999996</c:v>
                </c:pt>
                <c:pt idx="12">
                  <c:v>1017.9300000000001</c:v>
                </c:pt>
                <c:pt idx="13">
                  <c:v>7168.94</c:v>
                </c:pt>
                <c:pt idx="14">
                  <c:v>314.49</c:v>
                </c:pt>
                <c:pt idx="15">
                  <c:v>3052.34</c:v>
                </c:pt>
                <c:pt idx="16">
                  <c:v>6643.49</c:v>
                </c:pt>
                <c:pt idx="17">
                  <c:v>10872.800000000001</c:v>
                </c:pt>
                <c:pt idx="18">
                  <c:v>4948.34</c:v>
                </c:pt>
                <c:pt idx="19">
                  <c:v>15517.4</c:v>
                </c:pt>
                <c:pt idx="20">
                  <c:v>7168.0560000000005</c:v>
                </c:pt>
                <c:pt idx="21">
                  <c:v>6538.19</c:v>
                </c:pt>
                <c:pt idx="22">
                  <c:v>29148.699999999997</c:v>
                </c:pt>
                <c:pt idx="23">
                  <c:v>2657.6</c:v>
                </c:pt>
                <c:pt idx="24">
                  <c:v>4902.6000000000004</c:v>
                </c:pt>
                <c:pt idx="25">
                  <c:v>1857.04</c:v>
                </c:pt>
                <c:pt idx="26">
                  <c:v>2195.17</c:v>
                </c:pt>
                <c:pt idx="27">
                  <c:v>6487.5999999999995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155-4C91-9484-04C0C3A5C526}"/>
            </c:ext>
          </c:extLst>
        </c:ser>
        <c:ser>
          <c:idx val="4"/>
          <c:order val="4"/>
          <c:tx>
            <c:strRef>
              <c:f>'IPP and Capacity_By Technology'!$A$336</c:f>
              <c:strCache>
                <c:ptCount val="1"/>
                <c:pt idx="0">
                  <c:v>Gethermal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'IPP and Capacity_By Technology'!$B$331:$AC$331</c:f>
              <c:numCache>
                <c:formatCode>General</c:formatCod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numCache>
            </c:numRef>
          </c:cat>
          <c:val>
            <c:numRef>
              <c:f>'IPP and Capacity_By Technology'!$B$336:$AC$336</c:f>
              <c:numCache>
                <c:formatCode>General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273</c:v>
                </c:pt>
                <c:pt idx="4">
                  <c:v>337</c:v>
                </c:pt>
                <c:pt idx="5">
                  <c:v>527</c:v>
                </c:pt>
                <c:pt idx="6">
                  <c:v>504</c:v>
                </c:pt>
                <c:pt idx="7">
                  <c:v>514.70000000000005</c:v>
                </c:pt>
                <c:pt idx="8">
                  <c:v>1085</c:v>
                </c:pt>
                <c:pt idx="9">
                  <c:v>324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51.6</c:v>
                </c:pt>
                <c:pt idx="17">
                  <c:v>0</c:v>
                </c:pt>
                <c:pt idx="18">
                  <c:v>125</c:v>
                </c:pt>
                <c:pt idx="19">
                  <c:v>0</c:v>
                </c:pt>
                <c:pt idx="20">
                  <c:v>370</c:v>
                </c:pt>
                <c:pt idx="21">
                  <c:v>109</c:v>
                </c:pt>
                <c:pt idx="22">
                  <c:v>1716.9</c:v>
                </c:pt>
                <c:pt idx="23">
                  <c:v>0</c:v>
                </c:pt>
                <c:pt idx="24">
                  <c:v>1540.5</c:v>
                </c:pt>
                <c:pt idx="25">
                  <c:v>940</c:v>
                </c:pt>
                <c:pt idx="26">
                  <c:v>180</c:v>
                </c:pt>
                <c:pt idx="27">
                  <c:v>832.5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155-4C91-9484-04C0C3A5C526}"/>
            </c:ext>
          </c:extLst>
        </c:ser>
        <c:ser>
          <c:idx val="5"/>
          <c:order val="5"/>
          <c:tx>
            <c:strRef>
              <c:f>'IPP and Capacity_By Technology'!$A$337</c:f>
              <c:strCache>
                <c:ptCount val="1"/>
                <c:pt idx="0">
                  <c:v>Wind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cat>
            <c:numRef>
              <c:f>'IPP and Capacity_By Technology'!$B$331:$AC$331</c:f>
              <c:numCache>
                <c:formatCode>General</c:formatCod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numCache>
            </c:numRef>
          </c:cat>
          <c:val>
            <c:numRef>
              <c:f>'IPP and Capacity_By Technology'!$B$337:$AC$337</c:f>
              <c:numCache>
                <c:formatCode>General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12.3</c:v>
                </c:pt>
                <c:pt idx="5">
                  <c:v>28.5</c:v>
                </c:pt>
                <c:pt idx="6">
                  <c:v>9.3000000000000007</c:v>
                </c:pt>
                <c:pt idx="7">
                  <c:v>90</c:v>
                </c:pt>
                <c:pt idx="8">
                  <c:v>39.5</c:v>
                </c:pt>
                <c:pt idx="9">
                  <c:v>0</c:v>
                </c:pt>
                <c:pt idx="10">
                  <c:v>0</c:v>
                </c:pt>
                <c:pt idx="11">
                  <c:v>241.55</c:v>
                </c:pt>
                <c:pt idx="12">
                  <c:v>16.84</c:v>
                </c:pt>
                <c:pt idx="13">
                  <c:v>177.83999999999997</c:v>
                </c:pt>
                <c:pt idx="14">
                  <c:v>204.28</c:v>
                </c:pt>
                <c:pt idx="15">
                  <c:v>743.53</c:v>
                </c:pt>
                <c:pt idx="16">
                  <c:v>361.24</c:v>
                </c:pt>
                <c:pt idx="17">
                  <c:v>1360.5</c:v>
                </c:pt>
                <c:pt idx="18">
                  <c:v>1976.57</c:v>
                </c:pt>
                <c:pt idx="19">
                  <c:v>3415.8999999999996</c:v>
                </c:pt>
                <c:pt idx="20">
                  <c:v>3089.46</c:v>
                </c:pt>
                <c:pt idx="21">
                  <c:v>11156.550000000001</c:v>
                </c:pt>
                <c:pt idx="22">
                  <c:v>14997.91</c:v>
                </c:pt>
                <c:pt idx="23">
                  <c:v>10867</c:v>
                </c:pt>
                <c:pt idx="24">
                  <c:v>9620.33</c:v>
                </c:pt>
                <c:pt idx="25">
                  <c:v>8303.590000000002</c:v>
                </c:pt>
                <c:pt idx="26">
                  <c:v>4412.0999999999995</c:v>
                </c:pt>
                <c:pt idx="27">
                  <c:v>8073.3200000000015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155-4C91-9484-04C0C3A5C526}"/>
            </c:ext>
          </c:extLst>
        </c:ser>
        <c:ser>
          <c:idx val="6"/>
          <c:order val="6"/>
          <c:tx>
            <c:strRef>
              <c:f>'IPP and Capacity_By Technology'!$A$338</c:f>
              <c:strCache>
                <c:ptCount val="1"/>
                <c:pt idx="0">
                  <c:v>Solar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'IPP and Capacity_By Technology'!$B$331:$AC$331</c:f>
              <c:numCache>
                <c:formatCode>General</c:formatCod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numCache>
            </c:numRef>
          </c:cat>
          <c:val>
            <c:numRef>
              <c:f>'IPP and Capacity_By Technology'!$B$338:$AC$338</c:f>
              <c:numCache>
                <c:formatCode>General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5.3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5.86</c:v>
                </c:pt>
                <c:pt idx="19">
                  <c:v>28.11</c:v>
                </c:pt>
                <c:pt idx="20">
                  <c:v>516.72</c:v>
                </c:pt>
                <c:pt idx="21">
                  <c:v>3839.6099999999992</c:v>
                </c:pt>
                <c:pt idx="22">
                  <c:v>9804.1700000000019</c:v>
                </c:pt>
                <c:pt idx="23">
                  <c:v>5330.98</c:v>
                </c:pt>
                <c:pt idx="24">
                  <c:v>2476.3599999999997</c:v>
                </c:pt>
                <c:pt idx="25">
                  <c:v>8023.7350000000006</c:v>
                </c:pt>
                <c:pt idx="26">
                  <c:v>5537.2709999999997</c:v>
                </c:pt>
                <c:pt idx="27">
                  <c:v>10289.240000000002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155-4C91-9484-04C0C3A5C526}"/>
            </c:ext>
          </c:extLst>
        </c:ser>
        <c:ser>
          <c:idx val="7"/>
          <c:order val="7"/>
          <c:tx>
            <c:strRef>
              <c:f>'IPP and Capacity_By Technology'!$A$339</c:f>
              <c:strCache>
                <c:ptCount val="1"/>
                <c:pt idx="0">
                  <c:v>Biomass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cat>
            <c:numRef>
              <c:f>'IPP and Capacity_By Technology'!$B$331:$AC$331</c:f>
              <c:numCache>
                <c:formatCode>General</c:formatCod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numCache>
            </c:numRef>
          </c:cat>
          <c:val>
            <c:numRef>
              <c:f>'IPP and Capacity_By Technology'!$B$339:$AC$339</c:f>
              <c:numCache>
                <c:formatCode>General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171.3</c:v>
                </c:pt>
                <c:pt idx="4">
                  <c:v>77.5</c:v>
                </c:pt>
                <c:pt idx="5">
                  <c:v>104.8</c:v>
                </c:pt>
                <c:pt idx="6">
                  <c:v>161.19999999999999</c:v>
                </c:pt>
                <c:pt idx="7">
                  <c:v>51</c:v>
                </c:pt>
                <c:pt idx="8">
                  <c:v>0</c:v>
                </c:pt>
                <c:pt idx="9">
                  <c:v>125</c:v>
                </c:pt>
                <c:pt idx="10">
                  <c:v>0</c:v>
                </c:pt>
                <c:pt idx="11">
                  <c:v>150.30000000000001</c:v>
                </c:pt>
                <c:pt idx="12">
                  <c:v>429.9</c:v>
                </c:pt>
                <c:pt idx="13">
                  <c:v>396.09</c:v>
                </c:pt>
                <c:pt idx="14">
                  <c:v>241</c:v>
                </c:pt>
                <c:pt idx="15">
                  <c:v>351</c:v>
                </c:pt>
                <c:pt idx="16">
                  <c:v>163.08000000000001</c:v>
                </c:pt>
                <c:pt idx="17">
                  <c:v>99.63</c:v>
                </c:pt>
                <c:pt idx="18">
                  <c:v>480.3</c:v>
                </c:pt>
                <c:pt idx="19">
                  <c:v>1457.8</c:v>
                </c:pt>
                <c:pt idx="20">
                  <c:v>895.13</c:v>
                </c:pt>
                <c:pt idx="21">
                  <c:v>1684.7099999999996</c:v>
                </c:pt>
                <c:pt idx="22">
                  <c:v>1801.8300000000004</c:v>
                </c:pt>
                <c:pt idx="23">
                  <c:v>1913.4500000000003</c:v>
                </c:pt>
                <c:pt idx="24">
                  <c:v>884.72</c:v>
                </c:pt>
                <c:pt idx="25">
                  <c:v>856.78000000000009</c:v>
                </c:pt>
                <c:pt idx="26">
                  <c:v>1133.81</c:v>
                </c:pt>
                <c:pt idx="27">
                  <c:v>1439.9400000000003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155-4C91-9484-04C0C3A5C5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3765967"/>
        <c:axId val="109710479"/>
      </c:areaChart>
      <c:catAx>
        <c:axId val="83376596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710479"/>
        <c:crosses val="autoZero"/>
        <c:auto val="1"/>
        <c:lblAlgn val="ctr"/>
        <c:lblOffset val="100"/>
        <c:noMultiLvlLbl val="0"/>
      </c:catAx>
      <c:valAx>
        <c:axId val="109710479"/>
        <c:scaling>
          <c:orientation val="minMax"/>
          <c:max val="7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Investments (Mn $)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376596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IPPs</a:t>
            </a:r>
            <a:r>
              <a:rPr lang="en-US" baseline="0"/>
              <a:t> as % of total added capacity, by region (1990-2016)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'Regional &amp; Income'!$J$37</c:f>
              <c:strCache>
                <c:ptCount val="1"/>
                <c:pt idx="0">
                  <c:v>IPPs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'Regional &amp; Income'!$I$38:$I$43</c:f>
              <c:strCache>
                <c:ptCount val="6"/>
                <c:pt idx="0">
                  <c:v>East Asia and Pacific</c:v>
                </c:pt>
                <c:pt idx="1">
                  <c:v>Middle East and North Africa</c:v>
                </c:pt>
                <c:pt idx="2">
                  <c:v>Sub-Saharan Africa</c:v>
                </c:pt>
                <c:pt idx="3">
                  <c:v>South Asia</c:v>
                </c:pt>
                <c:pt idx="4">
                  <c:v>Latin America and the Caribbean</c:v>
                </c:pt>
                <c:pt idx="5">
                  <c:v>Europe and Central Asia</c:v>
                </c:pt>
              </c:strCache>
            </c:strRef>
          </c:cat>
          <c:val>
            <c:numRef>
              <c:f>'Regional &amp; Income'!$J$38:$J$43</c:f>
              <c:numCache>
                <c:formatCode>0%</c:formatCode>
                <c:ptCount val="6"/>
                <c:pt idx="0">
                  <c:v>0.1448632812629346</c:v>
                </c:pt>
                <c:pt idx="1">
                  <c:v>0.20664371517992486</c:v>
                </c:pt>
                <c:pt idx="2">
                  <c:v>0.33545528094501786</c:v>
                </c:pt>
                <c:pt idx="3">
                  <c:v>0.40627422170066763</c:v>
                </c:pt>
                <c:pt idx="4">
                  <c:v>0.42664616428250884</c:v>
                </c:pt>
                <c:pt idx="5">
                  <c:v>0.4387616900571058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AB-415B-B2DC-3F51E088B9C3}"/>
            </c:ext>
          </c:extLst>
        </c:ser>
        <c:ser>
          <c:idx val="1"/>
          <c:order val="1"/>
          <c:tx>
            <c:strRef>
              <c:f>'Regional &amp; Income'!$K$37</c:f>
              <c:strCache>
                <c:ptCount val="1"/>
                <c:pt idx="0">
                  <c:v>Public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'Regional &amp; Income'!$I$38:$I$43</c:f>
              <c:strCache>
                <c:ptCount val="6"/>
                <c:pt idx="0">
                  <c:v>East Asia and Pacific</c:v>
                </c:pt>
                <c:pt idx="1">
                  <c:v>Middle East and North Africa</c:v>
                </c:pt>
                <c:pt idx="2">
                  <c:v>Sub-Saharan Africa</c:v>
                </c:pt>
                <c:pt idx="3">
                  <c:v>South Asia</c:v>
                </c:pt>
                <c:pt idx="4">
                  <c:v>Latin America and the Caribbean</c:v>
                </c:pt>
                <c:pt idx="5">
                  <c:v>Europe and Central Asia</c:v>
                </c:pt>
              </c:strCache>
            </c:strRef>
          </c:cat>
          <c:val>
            <c:numRef>
              <c:f>'Regional &amp; Income'!$K$38:$K$43</c:f>
              <c:numCache>
                <c:formatCode>0%</c:formatCode>
                <c:ptCount val="6"/>
                <c:pt idx="0">
                  <c:v>0.85513671873706543</c:v>
                </c:pt>
                <c:pt idx="1">
                  <c:v>0.79335628482007514</c:v>
                </c:pt>
                <c:pt idx="2">
                  <c:v>0.66454471905498214</c:v>
                </c:pt>
                <c:pt idx="3">
                  <c:v>0.59372577829933237</c:v>
                </c:pt>
                <c:pt idx="4">
                  <c:v>0.5733538357174911</c:v>
                </c:pt>
                <c:pt idx="5">
                  <c:v>0.56123830994289414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AB-415B-B2DC-3F51E088B9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17842447"/>
        <c:axId val="1169449311"/>
      </c:barChart>
      <c:catAx>
        <c:axId val="12178424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69449311"/>
        <c:crosses val="autoZero"/>
        <c:auto val="1"/>
        <c:lblAlgn val="ctr"/>
        <c:lblOffset val="100"/>
        <c:noMultiLvlLbl val="0"/>
      </c:catAx>
      <c:valAx>
        <c:axId val="1169449311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7842447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Procurement</a:t>
            </a:r>
            <a:r>
              <a:rPr lang="en-US" baseline="0"/>
              <a:t> of IPPs, by region (2005-2017)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'Procurement regional'!$A$115</c:f>
              <c:strCache>
                <c:ptCount val="1"/>
                <c:pt idx="0">
                  <c:v>Competetive IPPs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'Procurement regional'!$B$114:$G$114</c:f>
              <c:strCache>
                <c:ptCount val="6"/>
                <c:pt idx="0">
                  <c:v>East Asia and Pacific</c:v>
                </c:pt>
                <c:pt idx="1">
                  <c:v>Europe and Central Asia</c:v>
                </c:pt>
                <c:pt idx="2">
                  <c:v>Latin America and the Caribbean</c:v>
                </c:pt>
                <c:pt idx="3">
                  <c:v>Middle East and North Africa</c:v>
                </c:pt>
                <c:pt idx="4">
                  <c:v>South Asia</c:v>
                </c:pt>
                <c:pt idx="5">
                  <c:v>Sub-Saharan Africa</c:v>
                </c:pt>
              </c:strCache>
            </c:strRef>
          </c:cat>
          <c:val>
            <c:numRef>
              <c:f>'Procurement regional'!$B$115:$G$115</c:f>
              <c:numCache>
                <c:formatCode>General</c:formatCode>
                <c:ptCount val="6"/>
                <c:pt idx="0">
                  <c:v>40</c:v>
                </c:pt>
                <c:pt idx="1">
                  <c:v>34</c:v>
                </c:pt>
                <c:pt idx="2">
                  <c:v>172</c:v>
                </c:pt>
                <c:pt idx="3">
                  <c:v>22</c:v>
                </c:pt>
                <c:pt idx="4">
                  <c:v>125</c:v>
                </c:pt>
                <c:pt idx="5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1B-4583-AD07-35D2550895E8}"/>
            </c:ext>
          </c:extLst>
        </c:ser>
        <c:ser>
          <c:idx val="1"/>
          <c:order val="1"/>
          <c:tx>
            <c:strRef>
              <c:f>'Procurement regional'!$A$116</c:f>
              <c:strCache>
                <c:ptCount val="1"/>
                <c:pt idx="0">
                  <c:v>Merchant plants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'Procurement regional'!$B$114:$G$114</c:f>
              <c:strCache>
                <c:ptCount val="6"/>
                <c:pt idx="0">
                  <c:v>East Asia and Pacific</c:v>
                </c:pt>
                <c:pt idx="1">
                  <c:v>Europe and Central Asia</c:v>
                </c:pt>
                <c:pt idx="2">
                  <c:v>Latin America and the Caribbean</c:v>
                </c:pt>
                <c:pt idx="3">
                  <c:v>Middle East and North Africa</c:v>
                </c:pt>
                <c:pt idx="4">
                  <c:v>South Asia</c:v>
                </c:pt>
                <c:pt idx="5">
                  <c:v>Sub-Saharan Africa</c:v>
                </c:pt>
              </c:strCache>
            </c:strRef>
          </c:cat>
          <c:val>
            <c:numRef>
              <c:f>'Procurement regional'!$B$116:$G$116</c:f>
              <c:numCache>
                <c:formatCode>General</c:formatCode>
                <c:ptCount val="6"/>
                <c:pt idx="0">
                  <c:v>133</c:v>
                </c:pt>
                <c:pt idx="1">
                  <c:v>129</c:v>
                </c:pt>
                <c:pt idx="2">
                  <c:v>340</c:v>
                </c:pt>
                <c:pt idx="3">
                  <c:v>39</c:v>
                </c:pt>
                <c:pt idx="4">
                  <c:v>114</c:v>
                </c:pt>
                <c:pt idx="5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1B-4583-AD07-35D2550895E8}"/>
            </c:ext>
          </c:extLst>
        </c:ser>
        <c:ser>
          <c:idx val="2"/>
          <c:order val="2"/>
          <c:tx>
            <c:strRef>
              <c:f>'Procurement regional'!$A$117</c:f>
              <c:strCache>
                <c:ptCount val="1"/>
                <c:pt idx="0">
                  <c:v>Direct negotiation - IPPs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'Procurement regional'!$B$114:$G$114</c:f>
              <c:strCache>
                <c:ptCount val="6"/>
                <c:pt idx="0">
                  <c:v>East Asia and Pacific</c:v>
                </c:pt>
                <c:pt idx="1">
                  <c:v>Europe and Central Asia</c:v>
                </c:pt>
                <c:pt idx="2">
                  <c:v>Latin America and the Caribbean</c:v>
                </c:pt>
                <c:pt idx="3">
                  <c:v>Middle East and North Africa</c:v>
                </c:pt>
                <c:pt idx="4">
                  <c:v>South Asia</c:v>
                </c:pt>
                <c:pt idx="5">
                  <c:v>Sub-Saharan Africa</c:v>
                </c:pt>
              </c:strCache>
            </c:strRef>
          </c:cat>
          <c:val>
            <c:numRef>
              <c:f>'Procurement regional'!$B$117:$G$117</c:f>
              <c:numCache>
                <c:formatCode>General</c:formatCode>
                <c:ptCount val="6"/>
                <c:pt idx="0">
                  <c:v>88</c:v>
                </c:pt>
                <c:pt idx="1">
                  <c:v>26</c:v>
                </c:pt>
                <c:pt idx="2">
                  <c:v>29</c:v>
                </c:pt>
                <c:pt idx="3">
                  <c:v>7</c:v>
                </c:pt>
                <c:pt idx="4">
                  <c:v>205</c:v>
                </c:pt>
                <c:pt idx="5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1B-4583-AD07-35D2550895E8}"/>
            </c:ext>
          </c:extLst>
        </c:ser>
        <c:ser>
          <c:idx val="3"/>
          <c:order val="3"/>
          <c:tx>
            <c:strRef>
              <c:f>'Procurement regional'!$A$118</c:f>
              <c:strCache>
                <c:ptCount val="1"/>
                <c:pt idx="0">
                  <c:v>Not available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accent2"/>
              </a:solidFill>
            </a:ln>
            <a:effectLst/>
          </c:spPr>
          <c:invertIfNegative val="0"/>
          <c:cat>
            <c:strRef>
              <c:f>'Procurement regional'!$B$114:$G$114</c:f>
              <c:strCache>
                <c:ptCount val="6"/>
                <c:pt idx="0">
                  <c:v>East Asia and Pacific</c:v>
                </c:pt>
                <c:pt idx="1">
                  <c:v>Europe and Central Asia</c:v>
                </c:pt>
                <c:pt idx="2">
                  <c:v>Latin America and the Caribbean</c:v>
                </c:pt>
                <c:pt idx="3">
                  <c:v>Middle East and North Africa</c:v>
                </c:pt>
                <c:pt idx="4">
                  <c:v>South Asia</c:v>
                </c:pt>
                <c:pt idx="5">
                  <c:v>Sub-Saharan Africa</c:v>
                </c:pt>
              </c:strCache>
            </c:strRef>
          </c:cat>
          <c:val>
            <c:numRef>
              <c:f>'Procurement regional'!$B$118:$G$118</c:f>
              <c:numCache>
                <c:formatCode>General</c:formatCode>
                <c:ptCount val="6"/>
                <c:pt idx="0">
                  <c:v>339</c:v>
                </c:pt>
                <c:pt idx="1">
                  <c:v>37</c:v>
                </c:pt>
                <c:pt idx="2">
                  <c:v>24</c:v>
                </c:pt>
                <c:pt idx="3">
                  <c:v>9</c:v>
                </c:pt>
                <c:pt idx="4">
                  <c:v>81</c:v>
                </c:pt>
                <c:pt idx="5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1B-4583-AD07-35D2550895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8896847"/>
        <c:axId val="826583503"/>
      </c:barChart>
      <c:catAx>
        <c:axId val="908896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6583503"/>
        <c:crosses val="autoZero"/>
        <c:auto val="1"/>
        <c:lblAlgn val="ctr"/>
        <c:lblOffset val="100"/>
        <c:noMultiLvlLbl val="0"/>
      </c:catAx>
      <c:valAx>
        <c:axId val="8265835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8896847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067035221481331"/>
          <c:y val="4.0740740740740744E-2"/>
          <c:w val="0.38160584368956196"/>
          <c:h val="0.7545543890347039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Figures!$B$58</c:f>
              <c:strCache>
                <c:ptCount val="1"/>
                <c:pt idx="0">
                  <c:v>Keeping pace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Figures!$A$59:$A$64</c:f>
              <c:strCache>
                <c:ptCount val="6"/>
                <c:pt idx="0">
                  <c:v>Are public auctions used for power generation? </c:v>
                </c:pt>
                <c:pt idx="1">
                  <c:v>Is generation plan mandatory rather than indicative?</c:v>
                </c:pt>
                <c:pt idx="2">
                  <c:v>Is planning entity overseen by inter-governmental committee? </c:v>
                </c:pt>
                <c:pt idx="3">
                  <c:v>Is generation planning transparent and participatory?</c:v>
                </c:pt>
                <c:pt idx="4">
                  <c:v>Are ICB or public auctions allowed for entry of new generation?</c:v>
                </c:pt>
                <c:pt idx="5">
                  <c:v>Are direct negotiations allowed for entry of new generation?</c:v>
                </c:pt>
              </c:strCache>
            </c:strRef>
          </c:cat>
          <c:val>
            <c:numRef>
              <c:f>Figures!$B$59:$B$64</c:f>
              <c:numCache>
                <c:formatCode>0%</c:formatCode>
                <c:ptCount val="6"/>
                <c:pt idx="0">
                  <c:v>0.6</c:v>
                </c:pt>
                <c:pt idx="1">
                  <c:v>0.3</c:v>
                </c:pt>
                <c:pt idx="2">
                  <c:v>0.4</c:v>
                </c:pt>
                <c:pt idx="3">
                  <c:v>0.7</c:v>
                </c:pt>
                <c:pt idx="4">
                  <c:v>1</c:v>
                </c:pt>
                <c:pt idx="5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13-444B-83FA-5D22C5E850FD}"/>
            </c:ext>
          </c:extLst>
        </c:ser>
        <c:ser>
          <c:idx val="1"/>
          <c:order val="1"/>
          <c:tx>
            <c:strRef>
              <c:f>Figures!$C$58</c:f>
              <c:strCache>
                <c:ptCount val="1"/>
                <c:pt idx="0">
                  <c:v>Not keeping pace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Figures!$A$59:$A$64</c:f>
              <c:strCache>
                <c:ptCount val="6"/>
                <c:pt idx="0">
                  <c:v>Are public auctions used for power generation? </c:v>
                </c:pt>
                <c:pt idx="1">
                  <c:v>Is generation plan mandatory rather than indicative?</c:v>
                </c:pt>
                <c:pt idx="2">
                  <c:v>Is planning entity overseen by inter-governmental committee? </c:v>
                </c:pt>
                <c:pt idx="3">
                  <c:v>Is generation planning transparent and participatory?</c:v>
                </c:pt>
                <c:pt idx="4">
                  <c:v>Are ICB or public auctions allowed for entry of new generation?</c:v>
                </c:pt>
                <c:pt idx="5">
                  <c:v>Are direct negotiations allowed for entry of new generation?</c:v>
                </c:pt>
              </c:strCache>
            </c:strRef>
          </c:cat>
          <c:val>
            <c:numRef>
              <c:f>Figures!$C$59:$C$64</c:f>
              <c:numCache>
                <c:formatCode>0%</c:formatCode>
                <c:ptCount val="6"/>
                <c:pt idx="0">
                  <c:v>0.16666666666666666</c:v>
                </c:pt>
                <c:pt idx="1">
                  <c:v>0</c:v>
                </c:pt>
                <c:pt idx="2">
                  <c:v>0.16666666666666666</c:v>
                </c:pt>
                <c:pt idx="3">
                  <c:v>0.5</c:v>
                </c:pt>
                <c:pt idx="4">
                  <c:v>0.83333333333333337</c:v>
                </c:pt>
                <c:pt idx="5">
                  <c:v>0.66666666666666663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13-444B-83FA-5D22C5E850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687501471"/>
        <c:axId val="1853557103"/>
      </c:barChart>
      <c:catAx>
        <c:axId val="168750147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3557103"/>
        <c:crosses val="autoZero"/>
        <c:auto val="1"/>
        <c:lblAlgn val="ctr"/>
        <c:lblOffset val="100"/>
        <c:noMultiLvlLbl val="0"/>
      </c:catAx>
      <c:valAx>
        <c:axId val="1853557103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75014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aseline="0"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Figures!$B$66</c:f>
              <c:strCache>
                <c:ptCount val="1"/>
                <c:pt idx="0">
                  <c:v>Keeping pace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Figures!$A$67:$A$69</c:f>
              <c:strCache>
                <c:ptCount val="3"/>
                <c:pt idx="0">
                  <c:v>Is transmission plan mandatory rather than indicative? </c:v>
                </c:pt>
                <c:pt idx="1">
                  <c:v>Is transmission planning transparent and participatory?</c:v>
                </c:pt>
                <c:pt idx="2">
                  <c:v>Is there a framework for procurement of new transmission lines?</c:v>
                </c:pt>
              </c:strCache>
            </c:strRef>
          </c:cat>
          <c:val>
            <c:numRef>
              <c:f>Figures!$B$67:$B$69</c:f>
              <c:numCache>
                <c:formatCode>0%</c:formatCode>
                <c:ptCount val="3"/>
                <c:pt idx="0">
                  <c:v>0.5</c:v>
                </c:pt>
                <c:pt idx="1">
                  <c:v>0.9</c:v>
                </c:pt>
                <c:pt idx="2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E6-4DEB-82D4-C5F3A733E418}"/>
            </c:ext>
          </c:extLst>
        </c:ser>
        <c:ser>
          <c:idx val="1"/>
          <c:order val="1"/>
          <c:tx>
            <c:strRef>
              <c:f>Figures!$C$66</c:f>
              <c:strCache>
                <c:ptCount val="1"/>
                <c:pt idx="0">
                  <c:v>Not keeping pace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Figures!$A$67:$A$69</c:f>
              <c:strCache>
                <c:ptCount val="3"/>
                <c:pt idx="0">
                  <c:v>Is transmission plan mandatory rather than indicative? </c:v>
                </c:pt>
                <c:pt idx="1">
                  <c:v>Is transmission planning transparent and participatory?</c:v>
                </c:pt>
                <c:pt idx="2">
                  <c:v>Is there a framework for procurement of new transmission lines?</c:v>
                </c:pt>
              </c:strCache>
            </c:strRef>
          </c:cat>
          <c:val>
            <c:numRef>
              <c:f>Figures!$C$67:$C$69</c:f>
              <c:numCache>
                <c:formatCode>0%</c:formatCode>
                <c:ptCount val="3"/>
                <c:pt idx="0">
                  <c:v>0</c:v>
                </c:pt>
                <c:pt idx="1">
                  <c:v>0.66666666666666663</c:v>
                </c:pt>
                <c:pt idx="2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E6-4DEB-82D4-C5F3A733E4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839170991"/>
        <c:axId val="1854578415"/>
      </c:barChart>
      <c:catAx>
        <c:axId val="183917099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4578415"/>
        <c:crosses val="autoZero"/>
        <c:auto val="1"/>
        <c:lblAlgn val="ctr"/>
        <c:lblOffset val="100"/>
        <c:noMultiLvlLbl val="0"/>
      </c:catAx>
      <c:valAx>
        <c:axId val="18545784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91709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1200" baseline="0"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'[Platts Database_Charts.xlsb]IPP as % of Capacity'!$L$5:$L$86</cx:f>
        <cx:lvl ptCount="82" formatCode="0%">
          <cx:pt idx="0">0.24933202024523538</cx:pt>
          <cx:pt idx="1">1</cx:pt>
          <cx:pt idx="2">0.10927115172347891</cx:pt>
          <cx:pt idx="3">0.11341396095749484</cx:pt>
          <cx:pt idx="4">0.45872412047829164</cx:pt>
          <cx:pt idx="5">0.54915646283878961</cx:pt>
          <cx:pt idx="6">0.62870401241078022</cx:pt>
          <cx:pt idx="7">0.09858946641972352</cx:pt>
          <cx:pt idx="8">0.41629716451318882</cx:pt>
          <cx:pt idx="9">0.76558816639477301</cx:pt>
          <cx:pt idx="10">0.13185985181464274</cx:pt>
          <cx:pt idx="11">0.47234551800853369</cx:pt>
          <cx:pt idx="12">0.44164885137638837</cx:pt>
          <cx:pt idx="13">0.00035168376595765103</cx:pt>
          <cx:pt idx="14">0.97347774209182647</cx:pt>
          <cx:pt idx="15">0.59932933469310179</cx:pt>
          <cx:pt idx="16">0.21019849113685912</cx:pt>
          <cx:pt idx="17">0.093330755666258106</cx:pt>
          <cx:pt idx="18">0.24825830899166818</cx:pt>
          <cx:pt idx="19">0.21408502652332853</cx:pt>
          <cx:pt idx="20">1</cx:pt>
          <cx:pt idx="21">0.16988124380519257</cx:pt>
          <cx:pt idx="22">0.5010526286792939</cx:pt>
          <cx:pt idx="23">0.17186497179963345</cx:pt>
          <cx:pt idx="24">0.084422978259234824</cx:pt>
          <cx:pt idx="25">0.75387866705617113</cx:pt>
          <cx:pt idx="26">0.051923088670382055</cx:pt>
          <cx:pt idx="27">0.22504637562812044</cx:pt>
          <cx:pt idx="28">0.65364615282981509</cx:pt>
          <cx:pt idx="29">0.56082443432155948</cx:pt>
          <cx:pt idx="30">0.96610043607278862</cx:pt>
          <cx:pt idx="31">0.3891394679830949</cx:pt>
          <cx:pt idx="32">0.97342573054718728</cx:pt>
          <cx:pt idx="33">0.39811781066693935</cx:pt>
          <cx:pt idx="34">0.3321638442978187</cx:pt>
          <cx:pt idx="35">0.23451753874457879</cx:pt>
          <cx:pt idx="36">0.24350745227392395</cx:pt>
          <cx:pt idx="37">0.64967053655475371</cx:pt>
          <cx:pt idx="38">0.51080654706931206</cx:pt>
          <cx:pt idx="39">0.39279830585011127</cx:pt>
          <cx:pt idx="40">0.92202246901865414</cx:pt>
          <cx:pt idx="41">0</cx:pt>
          <cx:pt idx="42">0.61881000315132584</cx:pt>
          <cx:pt idx="43">0.68640428670114451</cx:pt>
          <cx:pt idx="44">0.54539038194021139</cx:pt>
          <cx:pt idx="45">0.39587045083708511</cx:pt>
          <cx:pt idx="46">0.47775123360395327</cx:pt>
          <cx:pt idx="47">0.27232722356578454</cx:pt>
          <cx:pt idx="48">1</cx:pt>
          <cx:pt idx="49">0.51082979814217222</cx:pt>
          <cx:pt idx="50">0.88977297843453029</cx:pt>
          <cx:pt idx="51">0.39293470353406051</cx:pt>
          <cx:pt idx="52">0.53895966130569595</cx:pt>
          <cx:pt idx="53">0.42539000627259155</cx:pt>
          <cx:pt idx="54">0.52863652784924309</cx:pt>
          <cx:pt idx="55">0.44646461645288077</cx:pt>
          <cx:pt idx="56">0.72861430108480463</cx:pt>
          <cx:pt idx="57">0.17665371368012009</cx:pt>
          <cx:pt idx="58">0.55434437848801865</cx:pt>
          <cx:pt idx="59">0.88261485621249236</cx:pt>
          <cx:pt idx="60">0.53388809563526585</cx:pt>
          <cx:pt idx="61">0.094173816520767756</cx:pt>
          <cx:pt idx="62">0.44575090906538256</cx:pt>
          <cx:pt idx="63">0.54083665338645437</cx:pt>
          <cx:pt idx="64">0.038698733033460456</cx:pt>
          <cx:pt idx="65">0.487408610885459</cx:pt>
          <cx:pt idx="66">0.22806886416037378</cx:pt>
          <cx:pt idx="67">0.35786592753238727</cx:pt>
          <cx:pt idx="68">0.88266205668105868</cx:pt>
          <cx:pt idx="69">0.26854514088556647</cx:pt>
          <cx:pt idx="70">0.51667236306415776</cx:pt>
          <cx:pt idx="71">0.71432652478217395</cx:pt>
          <cx:pt idx="72">0.12713649494463169</cx:pt>
          <cx:pt idx="73">0.80519465689460834</cx:pt>
          <cx:pt idx="74">0.55138648716585181</cx:pt>
          <cx:pt idx="75">0.14401362468049855</cx:pt>
          <cx:pt idx="76">0.04274241118018058</cx:pt>
          <cx:pt idx="77">0.01810142263250936</cx:pt>
          <cx:pt idx="78">0.35182504310271534</cx:pt>
          <cx:pt idx="79">0.13607049506454383</cx:pt>
          <cx:pt idx="80">0.33009318723604436</cx:pt>
          <cx:pt idx="81">0.22930294127012835</cx:pt>
        </cx:lvl>
      </cx:numDim>
    </cx:data>
  </cx:chartData>
  <cx:chart>
    <cx:title pos="t" align="ctr" overlay="0">
      <cx:tx>
        <cx:txData>
          <cx:v>Few countries are heavily reliant on IPPs for development of new capacity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en-US" sz="1400" b="0" i="0" u="none" strike="noStrike" baseline="0" dirty="0">
              <a:solidFill>
                <a:prstClr val="black">
                  <a:lumMod val="65000"/>
                  <a:lumOff val="35000"/>
                </a:prstClr>
              </a:solidFill>
              <a:latin typeface="Calibri" panose="020F0502020204030204"/>
            </a:rPr>
            <a:t>Few countries are heavily reliant on IPPs for development of new capacity</a:t>
          </a:r>
        </a:p>
      </cx:txPr>
    </cx:title>
    <cx:plotArea>
      <cx:plotAreaRegion>
        <cx:series layoutId="clusteredColumn" uniqueId="{B9C857ED-DB8E-4CAC-B6BC-4163F21F9770}">
          <cx:dataId val="0"/>
          <cx:layoutPr>
            <cx:binning intervalClosed="r">
              <cx:binSize val="0.25"/>
            </cx:binning>
          </cx:layoutPr>
        </cx:series>
      </cx:plotAreaRegion>
      <cx:axis id="0">
        <cx:catScaling gapWidth="1.05999994"/>
        <cx:tickLabels/>
      </cx:axis>
      <cx:axis id="1">
        <cx:valScaling/>
        <cx:majorGridlines/>
        <cx:tickLabels/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4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19DDA6-61C1-472A-B53A-052CEE8FB63A}" type="doc">
      <dgm:prSet loTypeId="urn:microsoft.com/office/officeart/2005/8/layout/vProcess5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C1A60282-07AB-4D68-A419-4B79D72F9F78}">
      <dgm:prSet phldrT="[Text]" custT="1"/>
      <dgm:spPr/>
      <dgm:t>
        <a:bodyPr/>
        <a:lstStyle/>
        <a:p>
          <a:r>
            <a:rPr lang="en-US" sz="1800" dirty="0"/>
            <a:t>1870s-1920s: electricity was an unregulated, elite, and mostly private good</a:t>
          </a:r>
        </a:p>
      </dgm:t>
    </dgm:pt>
    <dgm:pt modelId="{AA653332-B57C-41F9-ADA3-88C3F5A719E3}" type="parTrans" cxnId="{A04E01DB-0EAA-47DE-9FFC-38B1562469A4}">
      <dgm:prSet/>
      <dgm:spPr/>
      <dgm:t>
        <a:bodyPr/>
        <a:lstStyle/>
        <a:p>
          <a:endParaRPr lang="en-US"/>
        </a:p>
      </dgm:t>
    </dgm:pt>
    <dgm:pt modelId="{D301874E-72BB-47BB-91D9-93CDDFBC4FBB}" type="sibTrans" cxnId="{A04E01DB-0EAA-47DE-9FFC-38B1562469A4}">
      <dgm:prSet/>
      <dgm:spPr/>
      <dgm:t>
        <a:bodyPr/>
        <a:lstStyle/>
        <a:p>
          <a:endParaRPr lang="en-US"/>
        </a:p>
      </dgm:t>
    </dgm:pt>
    <dgm:pt modelId="{82EBEB72-C2D9-4E64-AE50-05A3505AC0C4}">
      <dgm:prSet custT="1"/>
      <dgm:spPr/>
      <dgm:t>
        <a:bodyPr/>
        <a:lstStyle/>
        <a:p>
          <a:r>
            <a:rPr lang="en-US" sz="1800" dirty="0"/>
            <a:t>1920s-60s: as electricity became a mass public good, states took control making utilities public monopolies</a:t>
          </a:r>
        </a:p>
      </dgm:t>
    </dgm:pt>
    <dgm:pt modelId="{2E11C7DD-2CB2-4F4E-AF36-A922722904F7}" type="parTrans" cxnId="{BF297175-D6C0-42B2-9F50-0948D6D5F7DD}">
      <dgm:prSet/>
      <dgm:spPr/>
      <dgm:t>
        <a:bodyPr/>
        <a:lstStyle/>
        <a:p>
          <a:endParaRPr lang="en-US"/>
        </a:p>
      </dgm:t>
    </dgm:pt>
    <dgm:pt modelId="{9898F9EA-EEC3-441E-B36D-F1275C59C3C3}" type="sibTrans" cxnId="{BF297175-D6C0-42B2-9F50-0948D6D5F7DD}">
      <dgm:prSet/>
      <dgm:spPr/>
      <dgm:t>
        <a:bodyPr/>
        <a:lstStyle/>
        <a:p>
          <a:endParaRPr lang="en-US"/>
        </a:p>
      </dgm:t>
    </dgm:pt>
    <dgm:pt modelId="{AC46EA34-B68D-4892-BD74-0683AED26913}">
      <dgm:prSet custT="1"/>
      <dgm:spPr/>
      <dgm:t>
        <a:bodyPr/>
        <a:lstStyle/>
        <a:p>
          <a:r>
            <a:rPr lang="en-US" sz="1800" dirty="0"/>
            <a:t>1970-80s: market-oriented power sector reforms began as experiments based in large part on economic theory</a:t>
          </a:r>
        </a:p>
      </dgm:t>
    </dgm:pt>
    <dgm:pt modelId="{39D7D8D5-9E4C-4560-9099-E4F3F2A463EE}" type="parTrans" cxnId="{5EF2966C-FC31-4855-B8C6-DB20F286316E}">
      <dgm:prSet/>
      <dgm:spPr/>
      <dgm:t>
        <a:bodyPr/>
        <a:lstStyle/>
        <a:p>
          <a:endParaRPr lang="en-US"/>
        </a:p>
      </dgm:t>
    </dgm:pt>
    <dgm:pt modelId="{58DB51F6-F9D3-4B4C-B42D-2546BF60E4B6}" type="sibTrans" cxnId="{5EF2966C-FC31-4855-B8C6-DB20F286316E}">
      <dgm:prSet/>
      <dgm:spPr/>
      <dgm:t>
        <a:bodyPr/>
        <a:lstStyle/>
        <a:p>
          <a:endParaRPr lang="en-US"/>
        </a:p>
      </dgm:t>
    </dgm:pt>
    <dgm:pt modelId="{AD140FB6-D343-4C8E-A3F7-7FB9868D93F5}">
      <dgm:prSet custT="1"/>
      <dgm:spPr/>
      <dgm:t>
        <a:bodyPr/>
        <a:lstStyle/>
        <a:p>
          <a:r>
            <a:rPr lang="en-US" sz="1800" dirty="0"/>
            <a:t>1990s: market-oriented reforms became global norm, and were widely supported by development partners</a:t>
          </a:r>
        </a:p>
      </dgm:t>
    </dgm:pt>
    <dgm:pt modelId="{72AA2429-2933-48FF-80D9-537DD3DAA72A}" type="parTrans" cxnId="{FFBAEA66-EB26-42CA-8AA5-66C42C5AC31C}">
      <dgm:prSet/>
      <dgm:spPr/>
      <dgm:t>
        <a:bodyPr/>
        <a:lstStyle/>
        <a:p>
          <a:endParaRPr lang="en-US"/>
        </a:p>
      </dgm:t>
    </dgm:pt>
    <dgm:pt modelId="{33608090-241F-4C86-9FDF-2BC7701BE4F7}" type="sibTrans" cxnId="{FFBAEA66-EB26-42CA-8AA5-66C42C5AC31C}">
      <dgm:prSet/>
      <dgm:spPr/>
      <dgm:t>
        <a:bodyPr/>
        <a:lstStyle/>
        <a:p>
          <a:endParaRPr lang="en-US"/>
        </a:p>
      </dgm:t>
    </dgm:pt>
    <dgm:pt modelId="{B0F52306-6345-495A-A501-FCC294590D63}">
      <dgm:prSet custT="1"/>
      <dgm:spPr/>
      <dgm:t>
        <a:bodyPr/>
        <a:lstStyle/>
        <a:p>
          <a:r>
            <a:rPr lang="en-US" sz="1800" dirty="0"/>
            <a:t>2000s: some government intervention re-emerging in response to perceived limitations and new policy agenda</a:t>
          </a:r>
        </a:p>
      </dgm:t>
    </dgm:pt>
    <dgm:pt modelId="{61F684D7-4903-4529-88AC-2F423196DD64}" type="parTrans" cxnId="{7054D76B-5BB1-4FE6-AE24-596BA8D4A89E}">
      <dgm:prSet/>
      <dgm:spPr/>
      <dgm:t>
        <a:bodyPr/>
        <a:lstStyle/>
        <a:p>
          <a:endParaRPr lang="en-US"/>
        </a:p>
      </dgm:t>
    </dgm:pt>
    <dgm:pt modelId="{146DD763-E17B-41A3-899E-4DD8371FCFDF}" type="sibTrans" cxnId="{7054D76B-5BB1-4FE6-AE24-596BA8D4A89E}">
      <dgm:prSet/>
      <dgm:spPr/>
      <dgm:t>
        <a:bodyPr/>
        <a:lstStyle/>
        <a:p>
          <a:endParaRPr lang="en-US"/>
        </a:p>
      </dgm:t>
    </dgm:pt>
    <dgm:pt modelId="{A8581E46-5B9E-4F17-88C3-C63D9AD5FD51}">
      <dgm:prSet/>
      <dgm:spPr/>
      <dgm:t>
        <a:bodyPr/>
        <a:lstStyle/>
        <a:p>
          <a:endParaRPr lang="en-US"/>
        </a:p>
      </dgm:t>
    </dgm:pt>
    <dgm:pt modelId="{D239F44F-E92D-4346-97B3-F3DB8084D99A}" type="parTrans" cxnId="{09ADCAE7-AFD5-4824-8C9D-1098CAFFC91C}">
      <dgm:prSet/>
      <dgm:spPr/>
      <dgm:t>
        <a:bodyPr/>
        <a:lstStyle/>
        <a:p>
          <a:endParaRPr lang="en-US"/>
        </a:p>
      </dgm:t>
    </dgm:pt>
    <dgm:pt modelId="{8AE53F15-F654-413A-BBD7-EAB7428E8417}" type="sibTrans" cxnId="{09ADCAE7-AFD5-4824-8C9D-1098CAFFC91C}">
      <dgm:prSet/>
      <dgm:spPr/>
      <dgm:t>
        <a:bodyPr/>
        <a:lstStyle/>
        <a:p>
          <a:endParaRPr lang="en-US"/>
        </a:p>
      </dgm:t>
    </dgm:pt>
    <dgm:pt modelId="{67945618-FA97-429C-B1B8-E406BE353D0B}" type="pres">
      <dgm:prSet presAssocID="{8419DDA6-61C1-472A-B53A-052CEE8FB63A}" presName="outerComposite" presStyleCnt="0">
        <dgm:presLayoutVars>
          <dgm:chMax val="5"/>
          <dgm:dir/>
          <dgm:resizeHandles val="exact"/>
        </dgm:presLayoutVars>
      </dgm:prSet>
      <dgm:spPr/>
    </dgm:pt>
    <dgm:pt modelId="{852DB85D-F047-4F21-A8C2-A98AE687451F}" type="pres">
      <dgm:prSet presAssocID="{8419DDA6-61C1-472A-B53A-052CEE8FB63A}" presName="dummyMaxCanvas" presStyleCnt="0">
        <dgm:presLayoutVars/>
      </dgm:prSet>
      <dgm:spPr/>
    </dgm:pt>
    <dgm:pt modelId="{D7BC2C70-4519-4819-8E79-A0382DD0D09B}" type="pres">
      <dgm:prSet presAssocID="{8419DDA6-61C1-472A-B53A-052CEE8FB63A}" presName="FiveNodes_1" presStyleLbl="node1" presStyleIdx="0" presStyleCnt="5">
        <dgm:presLayoutVars>
          <dgm:bulletEnabled val="1"/>
        </dgm:presLayoutVars>
      </dgm:prSet>
      <dgm:spPr/>
    </dgm:pt>
    <dgm:pt modelId="{531317EB-516E-4013-8CAC-78A41A5AF186}" type="pres">
      <dgm:prSet presAssocID="{8419DDA6-61C1-472A-B53A-052CEE8FB63A}" presName="FiveNodes_2" presStyleLbl="node1" presStyleIdx="1" presStyleCnt="5">
        <dgm:presLayoutVars>
          <dgm:bulletEnabled val="1"/>
        </dgm:presLayoutVars>
      </dgm:prSet>
      <dgm:spPr/>
    </dgm:pt>
    <dgm:pt modelId="{32984CAE-EA18-4A0D-B60B-A7D1946EDA65}" type="pres">
      <dgm:prSet presAssocID="{8419DDA6-61C1-472A-B53A-052CEE8FB63A}" presName="FiveNodes_3" presStyleLbl="node1" presStyleIdx="2" presStyleCnt="5">
        <dgm:presLayoutVars>
          <dgm:bulletEnabled val="1"/>
        </dgm:presLayoutVars>
      </dgm:prSet>
      <dgm:spPr/>
    </dgm:pt>
    <dgm:pt modelId="{49F0A164-88D7-4C05-B0B8-24F049B5B65D}" type="pres">
      <dgm:prSet presAssocID="{8419DDA6-61C1-472A-B53A-052CEE8FB63A}" presName="FiveNodes_4" presStyleLbl="node1" presStyleIdx="3" presStyleCnt="5">
        <dgm:presLayoutVars>
          <dgm:bulletEnabled val="1"/>
        </dgm:presLayoutVars>
      </dgm:prSet>
      <dgm:spPr/>
    </dgm:pt>
    <dgm:pt modelId="{2FA5EEFA-5242-4F72-B7D4-D583BA8600D0}" type="pres">
      <dgm:prSet presAssocID="{8419DDA6-61C1-472A-B53A-052CEE8FB63A}" presName="FiveNodes_5" presStyleLbl="node1" presStyleIdx="4" presStyleCnt="5" custScaleX="107195">
        <dgm:presLayoutVars>
          <dgm:bulletEnabled val="1"/>
        </dgm:presLayoutVars>
      </dgm:prSet>
      <dgm:spPr/>
    </dgm:pt>
    <dgm:pt modelId="{3B6D12BD-A9D7-4586-82EB-1C450B27D728}" type="pres">
      <dgm:prSet presAssocID="{8419DDA6-61C1-472A-B53A-052CEE8FB63A}" presName="FiveConn_1-2" presStyleLbl="fgAccFollowNode1" presStyleIdx="0" presStyleCnt="4">
        <dgm:presLayoutVars>
          <dgm:bulletEnabled val="1"/>
        </dgm:presLayoutVars>
      </dgm:prSet>
      <dgm:spPr/>
    </dgm:pt>
    <dgm:pt modelId="{1829C41B-5A69-49EA-9C93-AD5E54FA9662}" type="pres">
      <dgm:prSet presAssocID="{8419DDA6-61C1-472A-B53A-052CEE8FB63A}" presName="FiveConn_2-3" presStyleLbl="fgAccFollowNode1" presStyleIdx="1" presStyleCnt="4">
        <dgm:presLayoutVars>
          <dgm:bulletEnabled val="1"/>
        </dgm:presLayoutVars>
      </dgm:prSet>
      <dgm:spPr/>
    </dgm:pt>
    <dgm:pt modelId="{E0F35C43-9FAB-4AA8-A03F-B8CB2BF93F54}" type="pres">
      <dgm:prSet presAssocID="{8419DDA6-61C1-472A-B53A-052CEE8FB63A}" presName="FiveConn_3-4" presStyleLbl="fgAccFollowNode1" presStyleIdx="2" presStyleCnt="4">
        <dgm:presLayoutVars>
          <dgm:bulletEnabled val="1"/>
        </dgm:presLayoutVars>
      </dgm:prSet>
      <dgm:spPr/>
    </dgm:pt>
    <dgm:pt modelId="{1A1887E3-B1A0-443E-963B-E5BEFC0F0C5D}" type="pres">
      <dgm:prSet presAssocID="{8419DDA6-61C1-472A-B53A-052CEE8FB63A}" presName="FiveConn_4-5" presStyleLbl="fgAccFollowNode1" presStyleIdx="3" presStyleCnt="4">
        <dgm:presLayoutVars>
          <dgm:bulletEnabled val="1"/>
        </dgm:presLayoutVars>
      </dgm:prSet>
      <dgm:spPr/>
    </dgm:pt>
    <dgm:pt modelId="{2D4FF687-E8AB-4690-8FAC-B605F333F7F7}" type="pres">
      <dgm:prSet presAssocID="{8419DDA6-61C1-472A-B53A-052CEE8FB63A}" presName="FiveNodes_1_text" presStyleLbl="node1" presStyleIdx="4" presStyleCnt="5">
        <dgm:presLayoutVars>
          <dgm:bulletEnabled val="1"/>
        </dgm:presLayoutVars>
      </dgm:prSet>
      <dgm:spPr/>
    </dgm:pt>
    <dgm:pt modelId="{DC3E2AF6-4D36-4694-A37B-38FFB6797B8C}" type="pres">
      <dgm:prSet presAssocID="{8419DDA6-61C1-472A-B53A-052CEE8FB63A}" presName="FiveNodes_2_text" presStyleLbl="node1" presStyleIdx="4" presStyleCnt="5">
        <dgm:presLayoutVars>
          <dgm:bulletEnabled val="1"/>
        </dgm:presLayoutVars>
      </dgm:prSet>
      <dgm:spPr/>
    </dgm:pt>
    <dgm:pt modelId="{7263B9FF-B1A6-4F80-B1C1-93EB2F5C1C03}" type="pres">
      <dgm:prSet presAssocID="{8419DDA6-61C1-472A-B53A-052CEE8FB63A}" presName="FiveNodes_3_text" presStyleLbl="node1" presStyleIdx="4" presStyleCnt="5">
        <dgm:presLayoutVars>
          <dgm:bulletEnabled val="1"/>
        </dgm:presLayoutVars>
      </dgm:prSet>
      <dgm:spPr/>
    </dgm:pt>
    <dgm:pt modelId="{1214B086-DC61-4B47-8862-BCCE6174DF03}" type="pres">
      <dgm:prSet presAssocID="{8419DDA6-61C1-472A-B53A-052CEE8FB63A}" presName="FiveNodes_4_text" presStyleLbl="node1" presStyleIdx="4" presStyleCnt="5">
        <dgm:presLayoutVars>
          <dgm:bulletEnabled val="1"/>
        </dgm:presLayoutVars>
      </dgm:prSet>
      <dgm:spPr/>
    </dgm:pt>
    <dgm:pt modelId="{9854B2EB-2EB5-4DC4-8F26-F6FEF34D70A5}" type="pres">
      <dgm:prSet presAssocID="{8419DDA6-61C1-472A-B53A-052CEE8FB63A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F46E7301-42D8-45E8-B5BC-24D0814C3E28}" type="presOf" srcId="{AD140FB6-D343-4C8E-A3F7-7FB9868D93F5}" destId="{49F0A164-88D7-4C05-B0B8-24F049B5B65D}" srcOrd="0" destOrd="0" presId="urn:microsoft.com/office/officeart/2005/8/layout/vProcess5"/>
    <dgm:cxn modelId="{2BC8F409-4DD3-4D92-899E-8919A8AE46F9}" type="presOf" srcId="{AD140FB6-D343-4C8E-A3F7-7FB9868D93F5}" destId="{1214B086-DC61-4B47-8862-BCCE6174DF03}" srcOrd="1" destOrd="0" presId="urn:microsoft.com/office/officeart/2005/8/layout/vProcess5"/>
    <dgm:cxn modelId="{24603716-8627-45CC-AA98-A77834AB2767}" type="presOf" srcId="{B0F52306-6345-495A-A501-FCC294590D63}" destId="{9854B2EB-2EB5-4DC4-8F26-F6FEF34D70A5}" srcOrd="1" destOrd="0" presId="urn:microsoft.com/office/officeart/2005/8/layout/vProcess5"/>
    <dgm:cxn modelId="{E4794A3F-1ACC-437B-9D1E-479E226C2235}" type="presOf" srcId="{B0F52306-6345-495A-A501-FCC294590D63}" destId="{2FA5EEFA-5242-4F72-B7D4-D583BA8600D0}" srcOrd="0" destOrd="0" presId="urn:microsoft.com/office/officeart/2005/8/layout/vProcess5"/>
    <dgm:cxn modelId="{FFBAEA66-EB26-42CA-8AA5-66C42C5AC31C}" srcId="{8419DDA6-61C1-472A-B53A-052CEE8FB63A}" destId="{AD140FB6-D343-4C8E-A3F7-7FB9868D93F5}" srcOrd="3" destOrd="0" parTransId="{72AA2429-2933-48FF-80D9-537DD3DAA72A}" sibTransId="{33608090-241F-4C86-9FDF-2BC7701BE4F7}"/>
    <dgm:cxn modelId="{7054D76B-5BB1-4FE6-AE24-596BA8D4A89E}" srcId="{8419DDA6-61C1-472A-B53A-052CEE8FB63A}" destId="{B0F52306-6345-495A-A501-FCC294590D63}" srcOrd="4" destOrd="0" parTransId="{61F684D7-4903-4529-88AC-2F423196DD64}" sibTransId="{146DD763-E17B-41A3-899E-4DD8371FCFDF}"/>
    <dgm:cxn modelId="{5EF2966C-FC31-4855-B8C6-DB20F286316E}" srcId="{8419DDA6-61C1-472A-B53A-052CEE8FB63A}" destId="{AC46EA34-B68D-4892-BD74-0683AED26913}" srcOrd="2" destOrd="0" parTransId="{39D7D8D5-9E4C-4560-9099-E4F3F2A463EE}" sibTransId="{58DB51F6-F9D3-4B4C-B42D-2546BF60E4B6}"/>
    <dgm:cxn modelId="{A311BF54-408E-4FA8-8500-59B3D3F9832F}" type="presOf" srcId="{58DB51F6-F9D3-4B4C-B42D-2546BF60E4B6}" destId="{E0F35C43-9FAB-4AA8-A03F-B8CB2BF93F54}" srcOrd="0" destOrd="0" presId="urn:microsoft.com/office/officeart/2005/8/layout/vProcess5"/>
    <dgm:cxn modelId="{BF297175-D6C0-42B2-9F50-0948D6D5F7DD}" srcId="{8419DDA6-61C1-472A-B53A-052CEE8FB63A}" destId="{82EBEB72-C2D9-4E64-AE50-05A3505AC0C4}" srcOrd="1" destOrd="0" parTransId="{2E11C7DD-2CB2-4F4E-AF36-A922722904F7}" sibTransId="{9898F9EA-EEC3-441E-B36D-F1275C59C3C3}"/>
    <dgm:cxn modelId="{FEB5F356-D988-4E89-9C10-9C4954C8317E}" type="presOf" srcId="{82EBEB72-C2D9-4E64-AE50-05A3505AC0C4}" destId="{531317EB-516E-4013-8CAC-78A41A5AF186}" srcOrd="0" destOrd="0" presId="urn:microsoft.com/office/officeart/2005/8/layout/vProcess5"/>
    <dgm:cxn modelId="{6F60FE7C-7928-4981-88B2-72BD46EEBFAE}" type="presOf" srcId="{C1A60282-07AB-4D68-A419-4B79D72F9F78}" destId="{2D4FF687-E8AB-4690-8FAC-B605F333F7F7}" srcOrd="1" destOrd="0" presId="urn:microsoft.com/office/officeart/2005/8/layout/vProcess5"/>
    <dgm:cxn modelId="{F70C4D9B-2540-40E6-B45D-9C27417DD825}" type="presOf" srcId="{33608090-241F-4C86-9FDF-2BC7701BE4F7}" destId="{1A1887E3-B1A0-443E-963B-E5BEFC0F0C5D}" srcOrd="0" destOrd="0" presId="urn:microsoft.com/office/officeart/2005/8/layout/vProcess5"/>
    <dgm:cxn modelId="{B2F2CEA7-5BBF-46D3-B0EE-728CE3C7F6A2}" type="presOf" srcId="{AC46EA34-B68D-4892-BD74-0683AED26913}" destId="{7263B9FF-B1A6-4F80-B1C1-93EB2F5C1C03}" srcOrd="1" destOrd="0" presId="urn:microsoft.com/office/officeart/2005/8/layout/vProcess5"/>
    <dgm:cxn modelId="{2D5D41B3-2466-4D0B-B606-17ABD77126F3}" type="presOf" srcId="{82EBEB72-C2D9-4E64-AE50-05A3505AC0C4}" destId="{DC3E2AF6-4D36-4694-A37B-38FFB6797B8C}" srcOrd="1" destOrd="0" presId="urn:microsoft.com/office/officeart/2005/8/layout/vProcess5"/>
    <dgm:cxn modelId="{3C83DBB6-CD01-48B9-AC3B-66CE7DAB9306}" type="presOf" srcId="{9898F9EA-EEC3-441E-B36D-F1275C59C3C3}" destId="{1829C41B-5A69-49EA-9C93-AD5E54FA9662}" srcOrd="0" destOrd="0" presId="urn:microsoft.com/office/officeart/2005/8/layout/vProcess5"/>
    <dgm:cxn modelId="{E69767C2-C109-47B7-B451-768023559D04}" type="presOf" srcId="{C1A60282-07AB-4D68-A419-4B79D72F9F78}" destId="{D7BC2C70-4519-4819-8E79-A0382DD0D09B}" srcOrd="0" destOrd="0" presId="urn:microsoft.com/office/officeart/2005/8/layout/vProcess5"/>
    <dgm:cxn modelId="{739A32D7-059E-463E-8700-8963D14BDC7E}" type="presOf" srcId="{D301874E-72BB-47BB-91D9-93CDDFBC4FBB}" destId="{3B6D12BD-A9D7-4586-82EB-1C450B27D728}" srcOrd="0" destOrd="0" presId="urn:microsoft.com/office/officeart/2005/8/layout/vProcess5"/>
    <dgm:cxn modelId="{A04E01DB-0EAA-47DE-9FFC-38B1562469A4}" srcId="{8419DDA6-61C1-472A-B53A-052CEE8FB63A}" destId="{C1A60282-07AB-4D68-A419-4B79D72F9F78}" srcOrd="0" destOrd="0" parTransId="{AA653332-B57C-41F9-ADA3-88C3F5A719E3}" sibTransId="{D301874E-72BB-47BB-91D9-93CDDFBC4FBB}"/>
    <dgm:cxn modelId="{09ADCAE7-AFD5-4824-8C9D-1098CAFFC91C}" srcId="{8419DDA6-61C1-472A-B53A-052CEE8FB63A}" destId="{A8581E46-5B9E-4F17-88C3-C63D9AD5FD51}" srcOrd="5" destOrd="0" parTransId="{D239F44F-E92D-4346-97B3-F3DB8084D99A}" sibTransId="{8AE53F15-F654-413A-BBD7-EAB7428E8417}"/>
    <dgm:cxn modelId="{51FBFFF4-910B-44BF-9396-F975BD2CF6F5}" type="presOf" srcId="{8419DDA6-61C1-472A-B53A-052CEE8FB63A}" destId="{67945618-FA97-429C-B1B8-E406BE353D0B}" srcOrd="0" destOrd="0" presId="urn:microsoft.com/office/officeart/2005/8/layout/vProcess5"/>
    <dgm:cxn modelId="{426242FF-816E-4B1D-88A7-895EE9ABD206}" type="presOf" srcId="{AC46EA34-B68D-4892-BD74-0683AED26913}" destId="{32984CAE-EA18-4A0D-B60B-A7D1946EDA65}" srcOrd="0" destOrd="0" presId="urn:microsoft.com/office/officeart/2005/8/layout/vProcess5"/>
    <dgm:cxn modelId="{60E99FBE-FE0A-49C3-BDF0-F791238DBCFD}" type="presParOf" srcId="{67945618-FA97-429C-B1B8-E406BE353D0B}" destId="{852DB85D-F047-4F21-A8C2-A98AE687451F}" srcOrd="0" destOrd="0" presId="urn:microsoft.com/office/officeart/2005/8/layout/vProcess5"/>
    <dgm:cxn modelId="{A23E4F60-9F5D-481C-B7F5-9768EEC1ED52}" type="presParOf" srcId="{67945618-FA97-429C-B1B8-E406BE353D0B}" destId="{D7BC2C70-4519-4819-8E79-A0382DD0D09B}" srcOrd="1" destOrd="0" presId="urn:microsoft.com/office/officeart/2005/8/layout/vProcess5"/>
    <dgm:cxn modelId="{787D8B23-82F7-4403-A9CF-8424FD0EE415}" type="presParOf" srcId="{67945618-FA97-429C-B1B8-E406BE353D0B}" destId="{531317EB-516E-4013-8CAC-78A41A5AF186}" srcOrd="2" destOrd="0" presId="urn:microsoft.com/office/officeart/2005/8/layout/vProcess5"/>
    <dgm:cxn modelId="{F4CCDE56-960D-4AF2-9DC0-C96BB125F937}" type="presParOf" srcId="{67945618-FA97-429C-B1B8-E406BE353D0B}" destId="{32984CAE-EA18-4A0D-B60B-A7D1946EDA65}" srcOrd="3" destOrd="0" presId="urn:microsoft.com/office/officeart/2005/8/layout/vProcess5"/>
    <dgm:cxn modelId="{BCD459B1-CB7F-4FD8-A3D0-E8BF8EB7ECD3}" type="presParOf" srcId="{67945618-FA97-429C-B1B8-E406BE353D0B}" destId="{49F0A164-88D7-4C05-B0B8-24F049B5B65D}" srcOrd="4" destOrd="0" presId="urn:microsoft.com/office/officeart/2005/8/layout/vProcess5"/>
    <dgm:cxn modelId="{7DEEBC61-3A9A-474F-88B4-5FF5B31A12D8}" type="presParOf" srcId="{67945618-FA97-429C-B1B8-E406BE353D0B}" destId="{2FA5EEFA-5242-4F72-B7D4-D583BA8600D0}" srcOrd="5" destOrd="0" presId="urn:microsoft.com/office/officeart/2005/8/layout/vProcess5"/>
    <dgm:cxn modelId="{1DE05394-12D6-4548-9C3F-40606607C9A2}" type="presParOf" srcId="{67945618-FA97-429C-B1B8-E406BE353D0B}" destId="{3B6D12BD-A9D7-4586-82EB-1C450B27D728}" srcOrd="6" destOrd="0" presId="urn:microsoft.com/office/officeart/2005/8/layout/vProcess5"/>
    <dgm:cxn modelId="{388ADE82-8C58-48F0-8CF3-2ED6F5EE585A}" type="presParOf" srcId="{67945618-FA97-429C-B1B8-E406BE353D0B}" destId="{1829C41B-5A69-49EA-9C93-AD5E54FA9662}" srcOrd="7" destOrd="0" presId="urn:microsoft.com/office/officeart/2005/8/layout/vProcess5"/>
    <dgm:cxn modelId="{B365DD4F-0305-4DB5-9499-D920CFC0D8B8}" type="presParOf" srcId="{67945618-FA97-429C-B1B8-E406BE353D0B}" destId="{E0F35C43-9FAB-4AA8-A03F-B8CB2BF93F54}" srcOrd="8" destOrd="0" presId="urn:microsoft.com/office/officeart/2005/8/layout/vProcess5"/>
    <dgm:cxn modelId="{DD39A2B5-3C06-4A66-BF41-4FD609519F9F}" type="presParOf" srcId="{67945618-FA97-429C-B1B8-E406BE353D0B}" destId="{1A1887E3-B1A0-443E-963B-E5BEFC0F0C5D}" srcOrd="9" destOrd="0" presId="urn:microsoft.com/office/officeart/2005/8/layout/vProcess5"/>
    <dgm:cxn modelId="{756020EF-E1FD-4329-A65B-33B333B4C7FB}" type="presParOf" srcId="{67945618-FA97-429C-B1B8-E406BE353D0B}" destId="{2D4FF687-E8AB-4690-8FAC-B605F333F7F7}" srcOrd="10" destOrd="0" presId="urn:microsoft.com/office/officeart/2005/8/layout/vProcess5"/>
    <dgm:cxn modelId="{EB700F9D-E297-4097-9DEA-E1F736AD7722}" type="presParOf" srcId="{67945618-FA97-429C-B1B8-E406BE353D0B}" destId="{DC3E2AF6-4D36-4694-A37B-38FFB6797B8C}" srcOrd="11" destOrd="0" presId="urn:microsoft.com/office/officeart/2005/8/layout/vProcess5"/>
    <dgm:cxn modelId="{31EB2D60-CD3F-448B-A1E9-19AD9AAC2D1C}" type="presParOf" srcId="{67945618-FA97-429C-B1B8-E406BE353D0B}" destId="{7263B9FF-B1A6-4F80-B1C1-93EB2F5C1C03}" srcOrd="12" destOrd="0" presId="urn:microsoft.com/office/officeart/2005/8/layout/vProcess5"/>
    <dgm:cxn modelId="{18E6F488-42FB-4CA4-9D2A-5058CAA7D714}" type="presParOf" srcId="{67945618-FA97-429C-B1B8-E406BE353D0B}" destId="{1214B086-DC61-4B47-8862-BCCE6174DF03}" srcOrd="13" destOrd="0" presId="urn:microsoft.com/office/officeart/2005/8/layout/vProcess5"/>
    <dgm:cxn modelId="{426BC202-7A42-4C50-8FF4-05574A3D7693}" type="presParOf" srcId="{67945618-FA97-429C-B1B8-E406BE353D0B}" destId="{9854B2EB-2EB5-4DC4-8F26-F6FEF34D70A5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959DE6-70E2-49E7-A379-8C86962D0A1D}" type="doc">
      <dgm:prSet loTypeId="urn:microsoft.com/office/officeart/2005/8/layout/list1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F9CB28E6-9A2E-45A9-8FBA-D2E31C4160AD}">
      <dgm:prSet phldrT="[Text]"/>
      <dgm:spPr/>
      <dgm:t>
        <a:bodyPr/>
        <a:lstStyle/>
        <a:p>
          <a:r>
            <a:rPr lang="en-US" b="1" dirty="0"/>
            <a:t>Tanzania IPP controversies</a:t>
          </a:r>
          <a:endParaRPr lang="en-US" dirty="0"/>
        </a:p>
      </dgm:t>
    </dgm:pt>
    <dgm:pt modelId="{2BE6099A-24E4-45F0-BFAC-75BEA3A5837A}" type="parTrans" cxnId="{3F9A4064-D59F-43F0-95AF-34F720FA75D9}">
      <dgm:prSet/>
      <dgm:spPr/>
      <dgm:t>
        <a:bodyPr/>
        <a:lstStyle/>
        <a:p>
          <a:endParaRPr lang="en-US"/>
        </a:p>
      </dgm:t>
    </dgm:pt>
    <dgm:pt modelId="{36E0303D-1A07-4293-B7A3-B39F0D7A24FD}" type="sibTrans" cxnId="{3F9A4064-D59F-43F0-95AF-34F720FA75D9}">
      <dgm:prSet/>
      <dgm:spPr/>
      <dgm:t>
        <a:bodyPr/>
        <a:lstStyle/>
        <a:p>
          <a:endParaRPr lang="en-US"/>
        </a:p>
      </dgm:t>
    </dgm:pt>
    <dgm:pt modelId="{59E4962B-46BE-4B70-956E-E75681F057CF}">
      <dgm:prSet phldrT="[Text]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dirty="0"/>
            <a:t>In 2006, during another crisis Richmond development company awarded 100MW EPP</a:t>
          </a:r>
        </a:p>
      </dgm:t>
    </dgm:pt>
    <dgm:pt modelId="{9B2A9D78-BA80-4B19-AEF5-AA3F7FA55960}" type="parTrans" cxnId="{BA760A22-BC3C-44B4-B261-80F6F77445BC}">
      <dgm:prSet/>
      <dgm:spPr/>
      <dgm:t>
        <a:bodyPr/>
        <a:lstStyle/>
        <a:p>
          <a:endParaRPr lang="en-US"/>
        </a:p>
      </dgm:t>
    </dgm:pt>
    <dgm:pt modelId="{58AC7B01-CF61-4101-B7A2-0BE717884EE3}" type="sibTrans" cxnId="{BA760A22-BC3C-44B4-B261-80F6F77445BC}">
      <dgm:prSet/>
      <dgm:spPr/>
      <dgm:t>
        <a:bodyPr/>
        <a:lstStyle/>
        <a:p>
          <a:endParaRPr lang="en-US"/>
        </a:p>
      </dgm:t>
    </dgm:pt>
    <dgm:pt modelId="{F7D7EBC4-9841-460D-B5DD-24391B71D34A}">
      <dgm:prSet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dirty="0"/>
            <a:t>Project was delayed, providing electricity only after supply crisis was over</a:t>
          </a:r>
        </a:p>
      </dgm:t>
    </dgm:pt>
    <dgm:pt modelId="{B52D49BD-1406-421E-A000-B60F7020265A}" type="parTrans" cxnId="{9C322F89-4D0A-4FB4-BA56-CFC0C10AA8C4}">
      <dgm:prSet/>
      <dgm:spPr/>
      <dgm:t>
        <a:bodyPr/>
        <a:lstStyle/>
        <a:p>
          <a:endParaRPr lang="en-US"/>
        </a:p>
      </dgm:t>
    </dgm:pt>
    <dgm:pt modelId="{AC38AD73-37CD-45CF-83AB-71878A966EEB}" type="sibTrans" cxnId="{9C322F89-4D0A-4FB4-BA56-CFC0C10AA8C4}">
      <dgm:prSet/>
      <dgm:spPr/>
      <dgm:t>
        <a:bodyPr/>
        <a:lstStyle/>
        <a:p>
          <a:endParaRPr lang="en-US"/>
        </a:p>
      </dgm:t>
    </dgm:pt>
    <dgm:pt modelId="{0EED9259-74DC-4392-B1A1-CB887B1CB2E9}">
      <dgm:prSet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dirty="0"/>
            <a:t>Corruption investigation led to resignation of PM and line minister</a:t>
          </a:r>
        </a:p>
      </dgm:t>
    </dgm:pt>
    <dgm:pt modelId="{D3BC0CE6-0D3E-4B57-A78F-DA4B75E0F456}" type="parTrans" cxnId="{599DFB1F-4ABA-409B-928F-216AD35EBB59}">
      <dgm:prSet/>
      <dgm:spPr/>
      <dgm:t>
        <a:bodyPr/>
        <a:lstStyle/>
        <a:p>
          <a:endParaRPr lang="en-US"/>
        </a:p>
      </dgm:t>
    </dgm:pt>
    <dgm:pt modelId="{211C29E2-6C7F-4474-81D8-C2070DB31D56}" type="sibTrans" cxnId="{599DFB1F-4ABA-409B-928F-216AD35EBB59}">
      <dgm:prSet/>
      <dgm:spPr/>
      <dgm:t>
        <a:bodyPr/>
        <a:lstStyle/>
        <a:p>
          <a:endParaRPr lang="en-US"/>
        </a:p>
      </dgm:t>
    </dgm:pt>
    <dgm:pt modelId="{E43008FE-7747-4AD3-AAAE-FD48379BFA33}">
      <dgm:prSet phldrT="[Text]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dirty="0"/>
            <a:t>In 1993, IPTL unsolicited bid presented as emergency supply to diversify generation</a:t>
          </a:r>
        </a:p>
      </dgm:t>
    </dgm:pt>
    <dgm:pt modelId="{37F0EC44-00A3-4C7E-A648-32B9F4DE690F}" type="parTrans" cxnId="{06CF3EB7-2B0C-4329-969B-BE21270E5C2C}">
      <dgm:prSet/>
      <dgm:spPr/>
      <dgm:t>
        <a:bodyPr/>
        <a:lstStyle/>
        <a:p>
          <a:endParaRPr lang="en-US"/>
        </a:p>
      </dgm:t>
    </dgm:pt>
    <dgm:pt modelId="{3FBFD022-2A7D-4247-9ECA-A07BED6FC48C}" type="sibTrans" cxnId="{06CF3EB7-2B0C-4329-969B-BE21270E5C2C}">
      <dgm:prSet/>
      <dgm:spPr/>
      <dgm:t>
        <a:bodyPr/>
        <a:lstStyle/>
        <a:p>
          <a:endParaRPr lang="en-US"/>
        </a:p>
      </dgm:t>
    </dgm:pt>
    <dgm:pt modelId="{35F98A9D-B92A-47ED-8E28-51D2A2315C64}">
      <dgm:prSet phldrT="[Text]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dirty="0"/>
            <a:t>Corruption allegations accompanied the direct procurement of the project</a:t>
          </a:r>
        </a:p>
      </dgm:t>
    </dgm:pt>
    <dgm:pt modelId="{AA1E620D-0F9A-4157-93E4-DFC9F7027AF0}" type="parTrans" cxnId="{CB83153A-9991-4C7D-88FB-255CBCEDE906}">
      <dgm:prSet/>
      <dgm:spPr/>
      <dgm:t>
        <a:bodyPr/>
        <a:lstStyle/>
        <a:p>
          <a:endParaRPr lang="en-US"/>
        </a:p>
      </dgm:t>
    </dgm:pt>
    <dgm:pt modelId="{A9413EDA-12C4-41B5-A8AA-85C0E91DCC96}" type="sibTrans" cxnId="{CB83153A-9991-4C7D-88FB-255CBCEDE906}">
      <dgm:prSet/>
      <dgm:spPr/>
      <dgm:t>
        <a:bodyPr/>
        <a:lstStyle/>
        <a:p>
          <a:endParaRPr lang="en-US"/>
        </a:p>
      </dgm:t>
    </dgm:pt>
    <dgm:pt modelId="{B2E808A1-B1DD-4512-B9F0-1B2E2E376233}">
      <dgm:prSet phldrT="[Text]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dirty="0"/>
            <a:t>Led to rift with donors and financial losses due to expensive diesel based power</a:t>
          </a:r>
        </a:p>
      </dgm:t>
    </dgm:pt>
    <dgm:pt modelId="{DB8D9F71-45F1-42D6-B0B7-B5A5577088B9}" type="parTrans" cxnId="{204E4E4E-560A-4266-AF51-20C38DB0B740}">
      <dgm:prSet/>
      <dgm:spPr/>
      <dgm:t>
        <a:bodyPr/>
        <a:lstStyle/>
        <a:p>
          <a:endParaRPr lang="en-US"/>
        </a:p>
      </dgm:t>
    </dgm:pt>
    <dgm:pt modelId="{248E1815-649C-4FD4-B87E-F21DD71C255A}" type="sibTrans" cxnId="{204E4E4E-560A-4266-AF51-20C38DB0B740}">
      <dgm:prSet/>
      <dgm:spPr/>
      <dgm:t>
        <a:bodyPr/>
        <a:lstStyle/>
        <a:p>
          <a:endParaRPr lang="en-US"/>
        </a:p>
      </dgm:t>
    </dgm:pt>
    <dgm:pt modelId="{5703965C-BAF6-43FA-AD27-4CDBAED7F007}">
      <dgm:prSet phldrT="[Text]"/>
      <dgm:spPr/>
      <dgm:t>
        <a:bodyPr/>
        <a:lstStyle/>
        <a:p>
          <a:r>
            <a:rPr lang="en-US" b="1" dirty="0"/>
            <a:t>IPTL PROJECT</a:t>
          </a:r>
        </a:p>
      </dgm:t>
    </dgm:pt>
    <dgm:pt modelId="{EE8B9AF5-24FA-4BC3-95DF-58EF993F5AC1}" type="parTrans" cxnId="{3290E103-1F5B-44CF-9BD6-A833C9066FF6}">
      <dgm:prSet/>
      <dgm:spPr/>
      <dgm:t>
        <a:bodyPr/>
        <a:lstStyle/>
        <a:p>
          <a:endParaRPr lang="en-US"/>
        </a:p>
      </dgm:t>
    </dgm:pt>
    <dgm:pt modelId="{DE8626BA-ADE4-4858-BC3C-F3D643269EE0}" type="sibTrans" cxnId="{3290E103-1F5B-44CF-9BD6-A833C9066FF6}">
      <dgm:prSet/>
      <dgm:spPr/>
      <dgm:t>
        <a:bodyPr/>
        <a:lstStyle/>
        <a:p>
          <a:endParaRPr lang="en-US"/>
        </a:p>
      </dgm:t>
    </dgm:pt>
    <dgm:pt modelId="{2E58C6D7-8E87-4491-8C35-F91A8244A8E1}">
      <dgm:prSet phldrT="[Text]"/>
      <dgm:spPr/>
      <dgm:t>
        <a:bodyPr/>
        <a:lstStyle/>
        <a:p>
          <a:r>
            <a:rPr lang="en-US" b="1" dirty="0"/>
            <a:t>RICHMOND PROJECT</a:t>
          </a:r>
        </a:p>
      </dgm:t>
    </dgm:pt>
    <dgm:pt modelId="{F59ED4A1-F37B-494B-B4A8-FDBD953200F6}" type="parTrans" cxnId="{8B7F013D-71E8-4D80-922A-A8B536D1B4C1}">
      <dgm:prSet/>
      <dgm:spPr/>
      <dgm:t>
        <a:bodyPr/>
        <a:lstStyle/>
        <a:p>
          <a:endParaRPr lang="en-US"/>
        </a:p>
      </dgm:t>
    </dgm:pt>
    <dgm:pt modelId="{CF3FBF6B-E466-4EA9-B406-897D10F8A27A}" type="sibTrans" cxnId="{8B7F013D-71E8-4D80-922A-A8B536D1B4C1}">
      <dgm:prSet/>
      <dgm:spPr/>
      <dgm:t>
        <a:bodyPr/>
        <a:lstStyle/>
        <a:p>
          <a:endParaRPr lang="en-US"/>
        </a:p>
      </dgm:t>
    </dgm:pt>
    <dgm:pt modelId="{C5C9D08A-A65D-4DA4-821F-49E1208A44BF}">
      <dgm:prSet phldrT="[Text]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dirty="0"/>
            <a:t>Company lacked any power sector expertise</a:t>
          </a:r>
        </a:p>
      </dgm:t>
    </dgm:pt>
    <dgm:pt modelId="{47AF7358-84EF-4BBD-BB2F-9DD427BEAC53}" type="parTrans" cxnId="{B83E2670-862F-4CBB-89A2-EA74AD30EAF0}">
      <dgm:prSet/>
      <dgm:spPr/>
      <dgm:t>
        <a:bodyPr/>
        <a:lstStyle/>
        <a:p>
          <a:endParaRPr lang="en-US"/>
        </a:p>
      </dgm:t>
    </dgm:pt>
    <dgm:pt modelId="{CA148272-AE29-4464-9361-0F90CB926895}" type="sibTrans" cxnId="{B83E2670-862F-4CBB-89A2-EA74AD30EAF0}">
      <dgm:prSet/>
      <dgm:spPr/>
      <dgm:t>
        <a:bodyPr/>
        <a:lstStyle/>
        <a:p>
          <a:endParaRPr lang="en-US"/>
        </a:p>
      </dgm:t>
    </dgm:pt>
    <dgm:pt modelId="{4EEEA425-DA54-4160-B8C4-5545DB622F80}" type="pres">
      <dgm:prSet presAssocID="{3C959DE6-70E2-49E7-A379-8C86962D0A1D}" presName="linear" presStyleCnt="0">
        <dgm:presLayoutVars>
          <dgm:dir/>
          <dgm:animLvl val="lvl"/>
          <dgm:resizeHandles val="exact"/>
        </dgm:presLayoutVars>
      </dgm:prSet>
      <dgm:spPr/>
    </dgm:pt>
    <dgm:pt modelId="{F9D39DB5-031D-4A8A-9CBA-B3B98BF02269}" type="pres">
      <dgm:prSet presAssocID="{F9CB28E6-9A2E-45A9-8FBA-D2E31C4160AD}" presName="parentLin" presStyleCnt="0"/>
      <dgm:spPr/>
    </dgm:pt>
    <dgm:pt modelId="{45D7081D-CAE3-4E50-AF66-B12E4350C1CD}" type="pres">
      <dgm:prSet presAssocID="{F9CB28E6-9A2E-45A9-8FBA-D2E31C4160AD}" presName="parentLeftMargin" presStyleLbl="node1" presStyleIdx="0" presStyleCnt="1"/>
      <dgm:spPr/>
    </dgm:pt>
    <dgm:pt modelId="{D70BB29D-694C-47F2-BC43-B9E428462499}" type="pres">
      <dgm:prSet presAssocID="{F9CB28E6-9A2E-45A9-8FBA-D2E31C4160AD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B6B16F68-F7C3-428F-BCEE-62BCD0317C0B}" type="pres">
      <dgm:prSet presAssocID="{F9CB28E6-9A2E-45A9-8FBA-D2E31C4160AD}" presName="negativeSpace" presStyleCnt="0"/>
      <dgm:spPr/>
    </dgm:pt>
    <dgm:pt modelId="{DEAA7C69-7278-4A48-9859-7C6D30FFBDF9}" type="pres">
      <dgm:prSet presAssocID="{F9CB28E6-9A2E-45A9-8FBA-D2E31C4160AD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3290E103-1F5B-44CF-9BD6-A833C9066FF6}" srcId="{F9CB28E6-9A2E-45A9-8FBA-D2E31C4160AD}" destId="{5703965C-BAF6-43FA-AD27-4CDBAED7F007}" srcOrd="0" destOrd="0" parTransId="{EE8B9AF5-24FA-4BC3-95DF-58EF993F5AC1}" sibTransId="{DE8626BA-ADE4-4858-BC3C-F3D643269EE0}"/>
    <dgm:cxn modelId="{AD0D5B14-29BD-40F8-B5CA-F926266839DB}" type="presOf" srcId="{F9CB28E6-9A2E-45A9-8FBA-D2E31C4160AD}" destId="{D70BB29D-694C-47F2-BC43-B9E428462499}" srcOrd="1" destOrd="0" presId="urn:microsoft.com/office/officeart/2005/8/layout/list1"/>
    <dgm:cxn modelId="{C78CC71F-6439-4745-B29F-6C99E52C002F}" type="presOf" srcId="{B2E808A1-B1DD-4512-B9F0-1B2E2E376233}" destId="{DEAA7C69-7278-4A48-9859-7C6D30FFBDF9}" srcOrd="0" destOrd="3" presId="urn:microsoft.com/office/officeart/2005/8/layout/list1"/>
    <dgm:cxn modelId="{599DFB1F-4ABA-409B-928F-216AD35EBB59}" srcId="{F9CB28E6-9A2E-45A9-8FBA-D2E31C4160AD}" destId="{0EED9259-74DC-4392-B1A1-CB887B1CB2E9}" srcOrd="8" destOrd="0" parTransId="{D3BC0CE6-0D3E-4B57-A78F-DA4B75E0F456}" sibTransId="{211C29E2-6C7F-4474-81D8-C2070DB31D56}"/>
    <dgm:cxn modelId="{BA760A22-BC3C-44B4-B261-80F6F77445BC}" srcId="{F9CB28E6-9A2E-45A9-8FBA-D2E31C4160AD}" destId="{59E4962B-46BE-4B70-956E-E75681F057CF}" srcOrd="5" destOrd="0" parTransId="{9B2A9D78-BA80-4B19-AEF5-AA3F7FA55960}" sibTransId="{58AC7B01-CF61-4101-B7A2-0BE717884EE3}"/>
    <dgm:cxn modelId="{36DD8A27-E679-4E69-BF8E-E126D081FDF5}" type="presOf" srcId="{2E58C6D7-8E87-4491-8C35-F91A8244A8E1}" destId="{DEAA7C69-7278-4A48-9859-7C6D30FFBDF9}" srcOrd="0" destOrd="4" presId="urn:microsoft.com/office/officeart/2005/8/layout/list1"/>
    <dgm:cxn modelId="{B6C2202A-6566-4BE9-8E04-1A1177D45DC8}" type="presOf" srcId="{5703965C-BAF6-43FA-AD27-4CDBAED7F007}" destId="{DEAA7C69-7278-4A48-9859-7C6D30FFBDF9}" srcOrd="0" destOrd="0" presId="urn:microsoft.com/office/officeart/2005/8/layout/list1"/>
    <dgm:cxn modelId="{CB83153A-9991-4C7D-88FB-255CBCEDE906}" srcId="{F9CB28E6-9A2E-45A9-8FBA-D2E31C4160AD}" destId="{35F98A9D-B92A-47ED-8E28-51D2A2315C64}" srcOrd="2" destOrd="0" parTransId="{AA1E620D-0F9A-4157-93E4-DFC9F7027AF0}" sibTransId="{A9413EDA-12C4-41B5-A8AA-85C0E91DCC96}"/>
    <dgm:cxn modelId="{8B7F013D-71E8-4D80-922A-A8B536D1B4C1}" srcId="{F9CB28E6-9A2E-45A9-8FBA-D2E31C4160AD}" destId="{2E58C6D7-8E87-4491-8C35-F91A8244A8E1}" srcOrd="4" destOrd="0" parTransId="{F59ED4A1-F37B-494B-B4A8-FDBD953200F6}" sibTransId="{CF3FBF6B-E466-4EA9-B406-897D10F8A27A}"/>
    <dgm:cxn modelId="{BB2E3E3D-F253-43AF-9219-0DE3D2EBCF5C}" type="presOf" srcId="{E43008FE-7747-4AD3-AAAE-FD48379BFA33}" destId="{DEAA7C69-7278-4A48-9859-7C6D30FFBDF9}" srcOrd="0" destOrd="1" presId="urn:microsoft.com/office/officeart/2005/8/layout/list1"/>
    <dgm:cxn modelId="{95DDF03D-20BD-4F12-8F66-CC66FC82EDD0}" type="presOf" srcId="{F9CB28E6-9A2E-45A9-8FBA-D2E31C4160AD}" destId="{45D7081D-CAE3-4E50-AF66-B12E4350C1CD}" srcOrd="0" destOrd="0" presId="urn:microsoft.com/office/officeart/2005/8/layout/list1"/>
    <dgm:cxn modelId="{3F9A4064-D59F-43F0-95AF-34F720FA75D9}" srcId="{3C959DE6-70E2-49E7-A379-8C86962D0A1D}" destId="{F9CB28E6-9A2E-45A9-8FBA-D2E31C4160AD}" srcOrd="0" destOrd="0" parTransId="{2BE6099A-24E4-45F0-BFAC-75BEA3A5837A}" sibTransId="{36E0303D-1A07-4293-B7A3-B39F0D7A24FD}"/>
    <dgm:cxn modelId="{204E4E4E-560A-4266-AF51-20C38DB0B740}" srcId="{F9CB28E6-9A2E-45A9-8FBA-D2E31C4160AD}" destId="{B2E808A1-B1DD-4512-B9F0-1B2E2E376233}" srcOrd="3" destOrd="0" parTransId="{DB8D9F71-45F1-42D6-B0B7-B5A5577088B9}" sibTransId="{248E1815-649C-4FD4-B87E-F21DD71C255A}"/>
    <dgm:cxn modelId="{B83E2670-862F-4CBB-89A2-EA74AD30EAF0}" srcId="{F9CB28E6-9A2E-45A9-8FBA-D2E31C4160AD}" destId="{C5C9D08A-A65D-4DA4-821F-49E1208A44BF}" srcOrd="6" destOrd="0" parTransId="{47AF7358-84EF-4BBD-BB2F-9DD427BEAC53}" sibTransId="{CA148272-AE29-4464-9361-0F90CB926895}"/>
    <dgm:cxn modelId="{81F2B27A-C1C1-449E-B4CF-EA14B09ECBCA}" type="presOf" srcId="{F7D7EBC4-9841-460D-B5DD-24391B71D34A}" destId="{DEAA7C69-7278-4A48-9859-7C6D30FFBDF9}" srcOrd="0" destOrd="7" presId="urn:microsoft.com/office/officeart/2005/8/layout/list1"/>
    <dgm:cxn modelId="{20FE9887-A8D0-4A97-8DDE-27A45843DA79}" type="presOf" srcId="{C5C9D08A-A65D-4DA4-821F-49E1208A44BF}" destId="{DEAA7C69-7278-4A48-9859-7C6D30FFBDF9}" srcOrd="0" destOrd="6" presId="urn:microsoft.com/office/officeart/2005/8/layout/list1"/>
    <dgm:cxn modelId="{9C322F89-4D0A-4FB4-BA56-CFC0C10AA8C4}" srcId="{F9CB28E6-9A2E-45A9-8FBA-D2E31C4160AD}" destId="{F7D7EBC4-9841-460D-B5DD-24391B71D34A}" srcOrd="7" destOrd="0" parTransId="{B52D49BD-1406-421E-A000-B60F7020265A}" sibTransId="{AC38AD73-37CD-45CF-83AB-71878A966EEB}"/>
    <dgm:cxn modelId="{06CF3EB7-2B0C-4329-969B-BE21270E5C2C}" srcId="{F9CB28E6-9A2E-45A9-8FBA-D2E31C4160AD}" destId="{E43008FE-7747-4AD3-AAAE-FD48379BFA33}" srcOrd="1" destOrd="0" parTransId="{37F0EC44-00A3-4C7E-A648-32B9F4DE690F}" sibTransId="{3FBFD022-2A7D-4247-9ECA-A07BED6FC48C}"/>
    <dgm:cxn modelId="{3C6876BD-EB97-4780-AA33-9DB9CDCC4B78}" type="presOf" srcId="{3C959DE6-70E2-49E7-A379-8C86962D0A1D}" destId="{4EEEA425-DA54-4160-B8C4-5545DB622F80}" srcOrd="0" destOrd="0" presId="urn:microsoft.com/office/officeart/2005/8/layout/list1"/>
    <dgm:cxn modelId="{ACBBDCDF-E577-48FE-B814-ECD034784D80}" type="presOf" srcId="{0EED9259-74DC-4392-B1A1-CB887B1CB2E9}" destId="{DEAA7C69-7278-4A48-9859-7C6D30FFBDF9}" srcOrd="0" destOrd="8" presId="urn:microsoft.com/office/officeart/2005/8/layout/list1"/>
    <dgm:cxn modelId="{ADB5BBE4-C35D-4505-A28D-BF5FF3B2C3FA}" type="presOf" srcId="{59E4962B-46BE-4B70-956E-E75681F057CF}" destId="{DEAA7C69-7278-4A48-9859-7C6D30FFBDF9}" srcOrd="0" destOrd="5" presId="urn:microsoft.com/office/officeart/2005/8/layout/list1"/>
    <dgm:cxn modelId="{4AEEA8F3-749D-4296-8C8E-7BDD82E128AB}" type="presOf" srcId="{35F98A9D-B92A-47ED-8E28-51D2A2315C64}" destId="{DEAA7C69-7278-4A48-9859-7C6D30FFBDF9}" srcOrd="0" destOrd="2" presId="urn:microsoft.com/office/officeart/2005/8/layout/list1"/>
    <dgm:cxn modelId="{07A0A138-C0C7-49C4-9CE2-60E8246D0FCF}" type="presParOf" srcId="{4EEEA425-DA54-4160-B8C4-5545DB622F80}" destId="{F9D39DB5-031D-4A8A-9CBA-B3B98BF02269}" srcOrd="0" destOrd="0" presId="urn:microsoft.com/office/officeart/2005/8/layout/list1"/>
    <dgm:cxn modelId="{C0DA5C52-5723-4D4F-B782-F11BE17F1193}" type="presParOf" srcId="{F9D39DB5-031D-4A8A-9CBA-B3B98BF02269}" destId="{45D7081D-CAE3-4E50-AF66-B12E4350C1CD}" srcOrd="0" destOrd="0" presId="urn:microsoft.com/office/officeart/2005/8/layout/list1"/>
    <dgm:cxn modelId="{DEDEBB28-3340-40A9-AB87-FF0B3F6FE2C4}" type="presParOf" srcId="{F9D39DB5-031D-4A8A-9CBA-B3B98BF02269}" destId="{D70BB29D-694C-47F2-BC43-B9E428462499}" srcOrd="1" destOrd="0" presId="urn:microsoft.com/office/officeart/2005/8/layout/list1"/>
    <dgm:cxn modelId="{DA127FF4-21F2-4242-B430-F753F9FD7C02}" type="presParOf" srcId="{4EEEA425-DA54-4160-B8C4-5545DB622F80}" destId="{B6B16F68-F7C3-428F-BCEE-62BCD0317C0B}" srcOrd="1" destOrd="0" presId="urn:microsoft.com/office/officeart/2005/8/layout/list1"/>
    <dgm:cxn modelId="{26666FEB-2D95-4CD4-878F-C5FFBB6B50D3}" type="presParOf" srcId="{4EEEA425-DA54-4160-B8C4-5545DB622F80}" destId="{DEAA7C69-7278-4A48-9859-7C6D30FFBDF9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BC2C70-4519-4819-8E79-A0382DD0D09B}">
      <dsp:nvSpPr>
        <dsp:cNvPr id="0" name=""/>
        <dsp:cNvSpPr/>
      </dsp:nvSpPr>
      <dsp:spPr>
        <a:xfrm>
          <a:off x="-114774" y="0"/>
          <a:ext cx="6380797" cy="8066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1870s-1920s: electricity was an unregulated, elite, and mostly private good</a:t>
          </a:r>
        </a:p>
      </dsp:txBody>
      <dsp:txXfrm>
        <a:off x="-91147" y="23627"/>
        <a:ext cx="5415953" cy="759418"/>
      </dsp:txXfrm>
    </dsp:sp>
    <dsp:sp modelId="{531317EB-516E-4013-8CAC-78A41A5AF186}">
      <dsp:nvSpPr>
        <dsp:cNvPr id="0" name=""/>
        <dsp:cNvSpPr/>
      </dsp:nvSpPr>
      <dsp:spPr>
        <a:xfrm>
          <a:off x="361713" y="918709"/>
          <a:ext cx="6380797" cy="8066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1920s-60s: as electricity became a mass public good, states took control making utilities public monopolies</a:t>
          </a:r>
        </a:p>
      </dsp:txBody>
      <dsp:txXfrm>
        <a:off x="385340" y="942336"/>
        <a:ext cx="5332718" cy="759418"/>
      </dsp:txXfrm>
    </dsp:sp>
    <dsp:sp modelId="{32984CAE-EA18-4A0D-B60B-A7D1946EDA65}">
      <dsp:nvSpPr>
        <dsp:cNvPr id="0" name=""/>
        <dsp:cNvSpPr/>
      </dsp:nvSpPr>
      <dsp:spPr>
        <a:xfrm>
          <a:off x="838201" y="1837419"/>
          <a:ext cx="6380797" cy="8066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1970-80s: market-oriented power sector reforms began as experiments based in large part on economic theory</a:t>
          </a:r>
        </a:p>
      </dsp:txBody>
      <dsp:txXfrm>
        <a:off x="861828" y="1861046"/>
        <a:ext cx="5332718" cy="759418"/>
      </dsp:txXfrm>
    </dsp:sp>
    <dsp:sp modelId="{49F0A164-88D7-4C05-B0B8-24F049B5B65D}">
      <dsp:nvSpPr>
        <dsp:cNvPr id="0" name=""/>
        <dsp:cNvSpPr/>
      </dsp:nvSpPr>
      <dsp:spPr>
        <a:xfrm>
          <a:off x="1314689" y="2756129"/>
          <a:ext cx="6380797" cy="8066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1990s: market-oriented reforms became global norm, and were widely supported by development partners</a:t>
          </a:r>
        </a:p>
      </dsp:txBody>
      <dsp:txXfrm>
        <a:off x="1338316" y="2779756"/>
        <a:ext cx="5332718" cy="759418"/>
      </dsp:txXfrm>
    </dsp:sp>
    <dsp:sp modelId="{2FA5EEFA-5242-4F72-B7D4-D583BA8600D0}">
      <dsp:nvSpPr>
        <dsp:cNvPr id="0" name=""/>
        <dsp:cNvSpPr/>
      </dsp:nvSpPr>
      <dsp:spPr>
        <a:xfrm>
          <a:off x="1561628" y="3674839"/>
          <a:ext cx="6839895" cy="8066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2000s: some government intervention re-emerging in response to perceived limitations and new policy agenda</a:t>
          </a:r>
        </a:p>
      </dsp:txBody>
      <dsp:txXfrm>
        <a:off x="1585255" y="3698466"/>
        <a:ext cx="5719807" cy="759418"/>
      </dsp:txXfrm>
    </dsp:sp>
    <dsp:sp modelId="{3B6D12BD-A9D7-4586-82EB-1C450B27D728}">
      <dsp:nvSpPr>
        <dsp:cNvPr id="0" name=""/>
        <dsp:cNvSpPr/>
      </dsp:nvSpPr>
      <dsp:spPr>
        <a:xfrm>
          <a:off x="5741686" y="589318"/>
          <a:ext cx="524336" cy="524336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5859662" y="589318"/>
        <a:ext cx="288384" cy="394563"/>
      </dsp:txXfrm>
    </dsp:sp>
    <dsp:sp modelId="{1829C41B-5A69-49EA-9C93-AD5E54FA9662}">
      <dsp:nvSpPr>
        <dsp:cNvPr id="0" name=""/>
        <dsp:cNvSpPr/>
      </dsp:nvSpPr>
      <dsp:spPr>
        <a:xfrm>
          <a:off x="6218174" y="1508028"/>
          <a:ext cx="524336" cy="524336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6336150" y="1508028"/>
        <a:ext cx="288384" cy="394563"/>
      </dsp:txXfrm>
    </dsp:sp>
    <dsp:sp modelId="{E0F35C43-9FAB-4AA8-A03F-B8CB2BF93F54}">
      <dsp:nvSpPr>
        <dsp:cNvPr id="0" name=""/>
        <dsp:cNvSpPr/>
      </dsp:nvSpPr>
      <dsp:spPr>
        <a:xfrm>
          <a:off x="6694662" y="2413294"/>
          <a:ext cx="524336" cy="524336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6812638" y="2413294"/>
        <a:ext cx="288384" cy="394563"/>
      </dsp:txXfrm>
    </dsp:sp>
    <dsp:sp modelId="{1A1887E3-B1A0-443E-963B-E5BEFC0F0C5D}">
      <dsp:nvSpPr>
        <dsp:cNvPr id="0" name=""/>
        <dsp:cNvSpPr/>
      </dsp:nvSpPr>
      <dsp:spPr>
        <a:xfrm>
          <a:off x="7171150" y="3340967"/>
          <a:ext cx="524336" cy="524336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7289126" y="3340967"/>
        <a:ext cx="288384" cy="3945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AA7C69-7278-4A48-9859-7C6D30FFBDF9}">
      <dsp:nvSpPr>
        <dsp:cNvPr id="0" name=""/>
        <dsp:cNvSpPr/>
      </dsp:nvSpPr>
      <dsp:spPr>
        <a:xfrm>
          <a:off x="0" y="411210"/>
          <a:ext cx="4343400" cy="38745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7096" tIns="312420" rIns="337096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1" kern="1200" dirty="0"/>
            <a:t>IPTL PROJECT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n-US" sz="1500" kern="1200" dirty="0"/>
            <a:t>In 1993, IPTL unsolicited bid presented as emergency supply to diversify generation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n-US" sz="1500" kern="1200" dirty="0"/>
            <a:t>Corruption allegations accompanied the direct procurement of the project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n-US" sz="1500" kern="1200" dirty="0"/>
            <a:t>Led to rift with donors and financial losses due to expensive diesel based power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1" kern="1200" dirty="0"/>
            <a:t>RICHMOND PROJECT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n-US" sz="1500" kern="1200" dirty="0"/>
            <a:t>In 2006, during another crisis Richmond development company awarded 100MW EPP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n-US" sz="1500" kern="1200" dirty="0"/>
            <a:t>Company lacked any power sector expertise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n-US" sz="1500" kern="1200" dirty="0"/>
            <a:t>Project was delayed, providing electricity only after supply crisis was over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n-US" sz="1500" kern="1200" dirty="0"/>
            <a:t>Corruption investigation led to resignation of PM and line minister</a:t>
          </a:r>
        </a:p>
      </dsp:txBody>
      <dsp:txXfrm>
        <a:off x="0" y="411210"/>
        <a:ext cx="4343400" cy="3874500"/>
      </dsp:txXfrm>
    </dsp:sp>
    <dsp:sp modelId="{D70BB29D-694C-47F2-BC43-B9E428462499}">
      <dsp:nvSpPr>
        <dsp:cNvPr id="0" name=""/>
        <dsp:cNvSpPr/>
      </dsp:nvSpPr>
      <dsp:spPr>
        <a:xfrm>
          <a:off x="217170" y="189810"/>
          <a:ext cx="304038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919" tIns="0" rIns="114919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Tanzania IPP controversies</a:t>
          </a:r>
          <a:endParaRPr lang="en-US" sz="1500" kern="1200" dirty="0"/>
        </a:p>
      </dsp:txBody>
      <dsp:txXfrm>
        <a:off x="238786" y="211426"/>
        <a:ext cx="2997148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335" cy="4586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64" y="0"/>
            <a:ext cx="2972335" cy="4586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90F20-F406-47B0-B757-0EE27C71BBDF}" type="datetimeFigureOut">
              <a:rPr lang="en-US" smtClean="0"/>
              <a:t>11/4/2018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336"/>
            <a:ext cx="2972335" cy="4586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64" y="8685336"/>
            <a:ext cx="2972335" cy="4586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D7C49-D816-44FB-A054-A4911967F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93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0"/>
            <a:ext cx="2971800" cy="457200"/>
          </a:xfrm>
          <a:prstGeom prst="rect">
            <a:avLst/>
          </a:prstGeom>
        </p:spPr>
        <p:txBody>
          <a:bodyPr vert="horz" lIns="91950" tIns="45973" rIns="91950" bIns="4597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9" y="0"/>
            <a:ext cx="2971800" cy="457200"/>
          </a:xfrm>
          <a:prstGeom prst="rect">
            <a:avLst/>
          </a:prstGeom>
        </p:spPr>
        <p:txBody>
          <a:bodyPr vert="horz" lIns="91950" tIns="45973" rIns="91950" bIns="45973" rtlCol="0"/>
          <a:lstStyle>
            <a:lvl1pPr algn="r">
              <a:defRPr sz="1200"/>
            </a:lvl1pPr>
          </a:lstStyle>
          <a:p>
            <a:fld id="{FF9D813C-320F-4779-A4BB-F52A35670439}" type="datetimeFigureOut">
              <a:rPr lang="en-US" smtClean="0"/>
              <a:t>11/4/2018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50" tIns="45973" rIns="91950" bIns="4597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950" tIns="45973" rIns="91950" bIns="4597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6" y="8685213"/>
            <a:ext cx="2971800" cy="457200"/>
          </a:xfrm>
          <a:prstGeom prst="rect">
            <a:avLst/>
          </a:prstGeom>
        </p:spPr>
        <p:txBody>
          <a:bodyPr vert="horz" lIns="91950" tIns="45973" rIns="91950" bIns="4597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9" y="8685213"/>
            <a:ext cx="2971800" cy="457200"/>
          </a:xfrm>
          <a:prstGeom prst="rect">
            <a:avLst/>
          </a:prstGeom>
        </p:spPr>
        <p:txBody>
          <a:bodyPr vert="horz" lIns="91950" tIns="45973" rIns="91950" bIns="45973" rtlCol="0" anchor="b"/>
          <a:lstStyle>
            <a:lvl1pPr algn="r">
              <a:defRPr sz="1200"/>
            </a:lvl1pPr>
          </a:lstStyle>
          <a:p>
            <a:fld id="{D3B3A5A6-CA27-4FBB-89F5-8A746859B4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48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B3A5A6-CA27-4FBB-89F5-8A746859B416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207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B3A5A6-CA27-4FBB-89F5-8A746859B416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451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F2D0B-D4B6-43CE-B672-27C28526D1E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056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88D6F-8DCA-419F-9B4C-660ED6BF46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F30C9A-951E-4B91-A8CC-5324D41D4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BE91C2-953E-4FE8-97ED-8321DB229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BFA2C-87A7-49AE-822B-7DCB4C511A18}" type="datetimeFigureOut">
              <a:rPr lang="en-US" smtClean="0"/>
              <a:t>11/4/2018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9FB98-4448-4268-A0F7-5BA750213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FFEF49-CF20-482A-B922-056BF5A4E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943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817CC-FF0A-46B7-AF9D-1A0236412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4D9E0F-852E-4DF1-87F1-CE4B492745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DED00-3B39-446C-8C8F-6BCBECD20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C5721-5A74-47E1-96B8-DB761607CA9C}" type="datetime1">
              <a:rPr lang="en-US" smtClean="0"/>
              <a:t>11/4/2018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E7C3B-F774-4909-A033-31B229973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624B6-7580-4367-AD4E-F37B6FC90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DD390A-EF0B-4436-9B6B-5EC2F7D447A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343" y="6140770"/>
            <a:ext cx="3272657" cy="7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558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A95AD4-43CF-4214-A019-F548C1FCE0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03C5AF-5D65-4104-B5AF-7DFF1D18DE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BD1738-11E3-4039-A7BB-52D4F997D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D5877-EB52-4BE7-BD58-19CAF9FF3EE7}" type="datetime1">
              <a:rPr lang="en-US" smtClean="0"/>
              <a:t>11/4/2018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E169F-C5FE-46B8-8877-7CA2EF1A2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E6802-161D-4C71-B2CF-F593AAAE2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958D3D-EA97-4643-91FE-40F40D66B90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343" y="6140770"/>
            <a:ext cx="3272657" cy="7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5621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anchor="ctr"/>
          <a:lstStyle>
            <a:lvl1pPr algn="ctr">
              <a:defRPr sz="1800"/>
            </a:lvl1pPr>
          </a:lstStyle>
          <a:p>
            <a:r>
              <a:rPr lang="en-US" noProof="0" dirty="0" err="1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964405" y="6351718"/>
            <a:ext cx="4558326" cy="21590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4DBEC4-34B6-4825-9D52-1696B66DB0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/>
        <p:txBody>
          <a:bodyPr/>
          <a:lstStyle>
            <a:lvl3pPr marL="271457" indent="-271457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en-US" noProof="0" dirty="0" err="1"/>
              <a:t>Textmaster</a:t>
            </a:r>
            <a:endParaRPr lang="en-US" noProof="0" dirty="0"/>
          </a:p>
          <a:p>
            <a:pPr lvl="1"/>
            <a:r>
              <a:rPr lang="en-US" noProof="0" dirty="0"/>
              <a:t>Second Layer</a:t>
            </a:r>
          </a:p>
          <a:p>
            <a:pPr lvl="2"/>
            <a:r>
              <a:rPr lang="en-US" noProof="0" dirty="0"/>
              <a:t>Third Layer</a:t>
            </a:r>
          </a:p>
          <a:p>
            <a:pPr lvl="3"/>
            <a:r>
              <a:rPr lang="en-US" noProof="0" dirty="0"/>
              <a:t>Fourth Layer</a:t>
            </a:r>
          </a:p>
          <a:p>
            <a:pPr lvl="4"/>
            <a:r>
              <a:rPr lang="en-US" noProof="0" dirty="0"/>
              <a:t>Fifth Layer</a:t>
            </a:r>
          </a:p>
          <a:p>
            <a:pPr lvl="5"/>
            <a:r>
              <a:rPr lang="en-US" noProof="0" dirty="0"/>
              <a:t>6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226" y="6264533"/>
            <a:ext cx="2105025" cy="51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49079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165A4-58B6-468D-B45C-597084228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009D7-0B70-4130-930F-2740BC89C2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29C45B-AFA7-4E6A-AF82-25E64618F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3475-A8E7-4E5D-B6F2-19795B7C9EC2}" type="datetime1">
              <a:rPr lang="en-US" smtClean="0"/>
              <a:t>11/4/2018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CC9DB-FEEE-422E-8606-90E63344A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3C7ACD-8305-4C0E-BF09-31E71BFB5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B85BD0-FD96-49D0-8966-B85F6923740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343" y="6140770"/>
            <a:ext cx="3272657" cy="7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6873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A92AD-686C-40BB-AC30-A3C9D4CB8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08085A-BF33-4D2E-B6AB-8110CFD1D5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B8D925-02DA-445C-BB60-8AE07D5B9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64C08-F709-4679-B149-E113B3DE765F}" type="datetime1">
              <a:rPr lang="en-US" smtClean="0"/>
              <a:t>11/4/2018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6A6229-222D-496C-B4F1-F46A9EDF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C2B49-4067-40EF-9EA2-24D82A6DD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157916-AA39-411A-A979-50A83032C88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343" y="6140770"/>
            <a:ext cx="3272657" cy="7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6262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7AB5A-7869-4993-8D0C-38CF50B15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7DBC28-38EE-4D68-B714-FCE34CB4B4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20C8A7-5FB8-42D1-AE69-38888AD625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BE3796-7BDB-4AAC-8982-F2C5930CE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1753-9A31-4461-A72E-E06E62EE97FB}" type="datetime1">
              <a:rPr lang="en-US" smtClean="0"/>
              <a:t>11/4/2018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0035D5-6806-4E72-B059-48DC668C7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6BE1BE-9476-4D9C-AF02-9987068CA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8145CA-46AB-4D2E-8602-CAA372C50C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343" y="6140770"/>
            <a:ext cx="3272657" cy="7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0644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C26EF-8F5A-4AAD-B9BE-8115A32E6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8F63E1-8611-4D13-B18D-5B2924F485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06D789-C205-4678-872E-737B539B2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C7EC57-005A-4D4F-94C9-8BFAD2C8B2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DD1003-E672-4847-9A69-57855AE34D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3B02AA-F2AB-4E20-A74D-DFD9809A9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D5E64-86A8-47D6-BBF3-D97A2B88D732}" type="datetime1">
              <a:rPr lang="en-US" smtClean="0"/>
              <a:t>11/4/2018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C802CF-4CB2-44A4-8D24-CFC0AF282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823C3B-85A6-4791-93E3-1482A96BA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530F9D6-39F9-45D0-99CB-5B71A344916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343" y="6140770"/>
            <a:ext cx="3272657" cy="7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76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F2FA9-E908-4CC9-B727-603215856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6D1970-44BC-4B8F-83E9-AA17A2540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CC09-1975-4949-B0FB-9EE62A8F36A4}" type="datetime1">
              <a:rPr lang="en-US" smtClean="0"/>
              <a:t>11/4/2018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C5D85F-78F0-4598-AE22-A10CDB5CC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6D77B-C0C9-47CC-8E10-2C6CA0A76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C9037D-7479-4B04-872E-A802543F242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343" y="6140770"/>
            <a:ext cx="3272657" cy="7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287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AF8E16-7016-4B3A-A11B-85F30289C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0B33-8B3B-4A2E-91C8-62734788AFE3}" type="datetime1">
              <a:rPr lang="en-US" smtClean="0"/>
              <a:t>11/4/2018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013221-1FE0-458E-BDFD-2CD02624C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8D8070-628E-447A-A271-8647171D5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80C545-5E91-43FC-B397-CADDEFCD4F7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343" y="6140770"/>
            <a:ext cx="3272657" cy="7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5193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BC20C-B876-459C-8F45-DAD4A2512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DA113-B0E2-472C-923B-2E6D3DB1C1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4ED340-FF57-42C6-A8A0-93993EED2B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604439-CFB2-4991-ADE3-BAF9CE181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81C4-7377-4C8F-BEE7-B69357DE0D08}" type="datetime1">
              <a:rPr lang="en-US" smtClean="0"/>
              <a:t>11/4/2018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5B9EB7-31FD-442B-89A5-14535C111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D565C6-782E-41D6-979D-66880B42D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83618C-07C6-4A8F-A2D1-6A46CBF2B10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343" y="6140770"/>
            <a:ext cx="3272657" cy="7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24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9BE9D-84A2-4D26-9933-AD8E8302C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EC3B16-7257-4F28-9178-B26E94BB80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B2A092-7904-4966-BF17-F9F1B173B7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2CFE78-D1D0-4617-A8B6-BCA5513C3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4AE1-5336-43ED-BBAC-C5891B650632}" type="datetime1">
              <a:rPr lang="en-US" smtClean="0"/>
              <a:t>11/4/2018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204C72-2B11-40A2-955A-EF7BC228B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65A685-EDB7-40A4-B985-8A1EDECA5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7E1F54-89BE-4A19-9D44-DC8E70BAD0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343" y="6140770"/>
            <a:ext cx="3272657" cy="7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562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5CD0E3-6907-4749-8C57-8858A871C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9E9EAD-2D81-404E-9862-49C77621CE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F95BA9-682D-49E1-AE6E-2BE184F001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BFA2C-87A7-49AE-822B-7DCB4C511A18}" type="datetimeFigureOut">
              <a:rPr lang="en-US" smtClean="0"/>
              <a:t>11/4/2018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0104D-6081-481D-9E44-D4A7A8C3D6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4B70F-9D8F-4158-93C3-5EE200F855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FA87D-63CE-4A8E-860B-47F7A93483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99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28956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Rethinking Power Sector Reform:                         Emerging Findings</a:t>
            </a:r>
            <a:endParaRPr lang="en-US" sz="4000" b="1" i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886200"/>
            <a:ext cx="6400800" cy="1066800"/>
          </a:xfrm>
        </p:spPr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November 2018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648200"/>
            <a:ext cx="656272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3462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06E79-58C5-4188-8206-4C9D80D2A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122930"/>
            <a:ext cx="7886700" cy="1325563"/>
          </a:xfrm>
        </p:spPr>
        <p:txBody>
          <a:bodyPr/>
          <a:lstStyle/>
          <a:p>
            <a:r>
              <a:rPr lang="en-US" b="1" dirty="0"/>
              <a:t>Generation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DCCF95-B279-43AD-AC05-C67956C11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278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83024" y="396538"/>
            <a:ext cx="8688247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cs typeface="Times New Roman" panose="02020603050405020304" pitchFamily="18" charset="0"/>
              </a:rPr>
              <a:t>And 70+ private sector transactions were cancelled, with highest risk being in Africa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69329" y="1927319"/>
            <a:ext cx="61156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Cancellation Rate for Private Sector Participation in the Power Sector 1990-2017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F99D12D-8723-41E8-979E-E4C92D5EA0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0534788"/>
              </p:ext>
            </p:extLst>
          </p:nvPr>
        </p:nvGraphicFramePr>
        <p:xfrm>
          <a:off x="117368" y="2403898"/>
          <a:ext cx="5750032" cy="2934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4F5FFB45-BDA6-44BA-87EC-D62883CE71AC}"/>
              </a:ext>
            </a:extLst>
          </p:cNvPr>
          <p:cNvSpPr/>
          <p:nvPr/>
        </p:nvSpPr>
        <p:spPr>
          <a:xfrm>
            <a:off x="2403368" y="5338308"/>
            <a:ext cx="51816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World Bank – PPIAF: Private Participation in Infrastructure Database, 2018</a:t>
            </a:r>
            <a:endParaRPr lang="en-US" sz="1100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BAFA4B2-6B36-482C-BE14-E6E04721F7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8247761"/>
              </p:ext>
            </p:extLst>
          </p:nvPr>
        </p:nvGraphicFramePr>
        <p:xfrm>
          <a:off x="5745227" y="2412455"/>
          <a:ext cx="3281405" cy="2305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6283EC-08BB-4AF5-BFE1-981490E28F44}"/>
              </a:ext>
            </a:extLst>
          </p:cNvPr>
          <p:cNvCxnSpPr>
            <a:cxnSpLocks/>
          </p:cNvCxnSpPr>
          <p:nvPr/>
        </p:nvCxnSpPr>
        <p:spPr>
          <a:xfrm>
            <a:off x="1469329" y="2590800"/>
            <a:ext cx="54671" cy="212707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45F5795-B672-4062-B69F-AF129CA7C4F5}"/>
              </a:ext>
            </a:extLst>
          </p:cNvPr>
          <p:cNvSpPr txBox="1"/>
          <p:nvPr/>
        </p:nvSpPr>
        <p:spPr>
          <a:xfrm>
            <a:off x="381000" y="5718235"/>
            <a:ext cx="5750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While IPPs account for a higher absolute number of cancelled transactions, cancellations in distribution are much higher as a percentage of the total instances of PSP </a:t>
            </a:r>
          </a:p>
        </p:txBody>
      </p:sp>
    </p:spTree>
    <p:extLst>
      <p:ext uri="{BB962C8B-B14F-4D97-AF65-F5344CB8AC3E}">
        <p14:creationId xmlns:p14="http://schemas.microsoft.com/office/powerpoint/2010/main" val="4148956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72B34C-ABA2-4846-884F-89A814F06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790576-9EF8-4410-863E-72EF7A432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096" y="533401"/>
            <a:ext cx="8428704" cy="994172"/>
          </a:xfrm>
        </p:spPr>
        <p:txBody>
          <a:bodyPr>
            <a:noAutofit/>
          </a:bodyPr>
          <a:lstStyle/>
          <a:p>
            <a:r>
              <a:rPr lang="en-US" sz="4000" b="1" dirty="0"/>
              <a:t>What we care about is whether countries improved power sector performance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97CD82-03F0-42D4-96F6-390F4A4FF445}"/>
              </a:ext>
            </a:extLst>
          </p:cNvPr>
          <p:cNvSpPr txBox="1"/>
          <p:nvPr/>
        </p:nvSpPr>
        <p:spPr>
          <a:xfrm>
            <a:off x="34158" y="1696283"/>
            <a:ext cx="339484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 Security of Supply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Reserve margin, plant load factor, capacity expansion</a:t>
            </a:r>
          </a:p>
          <a:p>
            <a:r>
              <a:rPr lang="en-US" b="1" dirty="0"/>
              <a:t>2.</a:t>
            </a:r>
            <a:r>
              <a:rPr lang="en-US" dirty="0"/>
              <a:t> </a:t>
            </a:r>
            <a:r>
              <a:rPr lang="en-US" b="1" dirty="0"/>
              <a:t>Efficiency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Value of distribution and collection losses</a:t>
            </a:r>
          </a:p>
          <a:p>
            <a:r>
              <a:rPr lang="en-US" b="1" dirty="0"/>
              <a:t>3.</a:t>
            </a:r>
            <a:r>
              <a:rPr lang="en-US" dirty="0"/>
              <a:t> </a:t>
            </a:r>
            <a:r>
              <a:rPr lang="en-US" b="1" dirty="0"/>
              <a:t>Cost Recovery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Ratio of average revenue to full cost recovery benchmark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4.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Access &amp; Affordability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Electrification rate and budget share of bill</a:t>
            </a:r>
          </a:p>
          <a:p>
            <a:r>
              <a:rPr lang="en-US" b="1" dirty="0">
                <a:solidFill>
                  <a:srgbClr val="FF0000"/>
                </a:solidFill>
              </a:rPr>
              <a:t>5.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Environmental Sustainability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Carbon intensity of power (1990-2014)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DC5BB47-E069-4612-825B-7C46FBC9BB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929487"/>
              </p:ext>
            </p:extLst>
          </p:nvPr>
        </p:nvGraphicFramePr>
        <p:xfrm>
          <a:off x="3459143" y="1696283"/>
          <a:ext cx="5029199" cy="4493280"/>
        </p:xfrm>
        <a:graphic>
          <a:graphicData uri="http://schemas.openxmlformats.org/drawingml/2006/table">
            <a:tbl>
              <a:tblPr firstRow="1" bandRow="1"/>
              <a:tblGrid>
                <a:gridCol w="1038367">
                  <a:extLst>
                    <a:ext uri="{9D8B030D-6E8A-4147-A177-3AD203B41FA5}">
                      <a16:colId xmlns:a16="http://schemas.microsoft.com/office/drawing/2014/main" val="2906578302"/>
                    </a:ext>
                  </a:extLst>
                </a:gridCol>
                <a:gridCol w="688074">
                  <a:extLst>
                    <a:ext uri="{9D8B030D-6E8A-4147-A177-3AD203B41FA5}">
                      <a16:colId xmlns:a16="http://schemas.microsoft.com/office/drawing/2014/main" val="629679165"/>
                    </a:ext>
                  </a:extLst>
                </a:gridCol>
                <a:gridCol w="337782">
                  <a:extLst>
                    <a:ext uri="{9D8B030D-6E8A-4147-A177-3AD203B41FA5}">
                      <a16:colId xmlns:a16="http://schemas.microsoft.com/office/drawing/2014/main" val="1851793493"/>
                    </a:ext>
                  </a:extLst>
                </a:gridCol>
                <a:gridCol w="106339">
                  <a:extLst>
                    <a:ext uri="{9D8B030D-6E8A-4147-A177-3AD203B41FA5}">
                      <a16:colId xmlns:a16="http://schemas.microsoft.com/office/drawing/2014/main" val="511015853"/>
                    </a:ext>
                  </a:extLst>
                </a:gridCol>
                <a:gridCol w="68807">
                  <a:extLst>
                    <a:ext uri="{9D8B030D-6E8A-4147-A177-3AD203B41FA5}">
                      <a16:colId xmlns:a16="http://schemas.microsoft.com/office/drawing/2014/main" val="765456010"/>
                    </a:ext>
                  </a:extLst>
                </a:gridCol>
                <a:gridCol w="425355">
                  <a:extLst>
                    <a:ext uri="{9D8B030D-6E8A-4147-A177-3AD203B41FA5}">
                      <a16:colId xmlns:a16="http://schemas.microsoft.com/office/drawing/2014/main" val="3104501600"/>
                    </a:ext>
                  </a:extLst>
                </a:gridCol>
                <a:gridCol w="600502">
                  <a:extLst>
                    <a:ext uri="{9D8B030D-6E8A-4147-A177-3AD203B41FA5}">
                      <a16:colId xmlns:a16="http://schemas.microsoft.com/office/drawing/2014/main" val="2545156699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3095222557"/>
                    </a:ext>
                  </a:extLst>
                </a:gridCol>
                <a:gridCol w="925773">
                  <a:extLst>
                    <a:ext uri="{9D8B030D-6E8A-4147-A177-3AD203B41FA5}">
                      <a16:colId xmlns:a16="http://schemas.microsoft.com/office/drawing/2014/main" val="3005527369"/>
                    </a:ext>
                  </a:extLst>
                </a:gridCol>
              </a:tblGrid>
              <a:tr h="64111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Security of Supply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Efficiency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 recovery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Access and Affordability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Environment Sustainability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2544002"/>
                  </a:ext>
                </a:extLst>
              </a:tr>
              <a:tr h="2520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Colombia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4813125"/>
                  </a:ext>
                </a:extLst>
              </a:tr>
              <a:tr h="2520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Peru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332985"/>
                  </a:ext>
                </a:extLst>
              </a:tr>
              <a:tr h="2520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Ukraine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013354"/>
                  </a:ext>
                </a:extLst>
              </a:tr>
              <a:tr h="2520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Vietnam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214142"/>
                  </a:ext>
                </a:extLst>
              </a:tr>
              <a:tr h="2520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Philippines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797417"/>
                  </a:ext>
                </a:extLst>
              </a:tr>
              <a:tr h="2520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Kenya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7059460"/>
                  </a:ext>
                </a:extLst>
              </a:tr>
              <a:tr h="2520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903403"/>
                  </a:ext>
                </a:extLst>
              </a:tr>
              <a:tr h="2520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Morocco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597324"/>
                  </a:ext>
                </a:extLst>
              </a:tr>
              <a:tr h="2520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Egypt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5872085"/>
                  </a:ext>
                </a:extLst>
              </a:tr>
              <a:tr h="2520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Tajikistan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624367"/>
                  </a:ext>
                </a:extLst>
              </a:tr>
              <a:tr h="2520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Pakistan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267724"/>
                  </a:ext>
                </a:extLst>
              </a:tr>
              <a:tr h="2520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Uganda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11948"/>
                  </a:ext>
                </a:extLst>
              </a:tr>
              <a:tr h="32329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Dominican Republic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28136"/>
                  </a:ext>
                </a:extLst>
              </a:tr>
              <a:tr h="2520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Senegal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924465"/>
                  </a:ext>
                </a:extLst>
              </a:tr>
              <a:tr h="2520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Tanzania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7390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8852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704EC-6E54-4074-A753-07B83B573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cs typeface="Arial" pitchFamily="34" charset="0"/>
              </a:rPr>
              <a:t>IPPs were among the most widely adopted power sector reform</a:t>
            </a:r>
            <a:endParaRPr lang="en-US" sz="4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EB75B-8B7A-4DC4-A34B-D4AE14A397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752600"/>
            <a:ext cx="8534400" cy="2590800"/>
          </a:xfrm>
        </p:spPr>
        <p:txBody>
          <a:bodyPr>
            <a:normAutofit/>
          </a:bodyPr>
          <a:lstStyle/>
          <a:p>
            <a:r>
              <a:rPr lang="en-US" dirty="0"/>
              <a:t>As of 2015, 70% of developing countries had opened their markets to IPPs; most popular power sector reform after establishing a regulator</a:t>
            </a:r>
          </a:p>
          <a:p>
            <a:r>
              <a:rPr lang="en-US" dirty="0"/>
              <a:t>Since 1990, private sector invested a cumulative total of $587bn and installed capacity of 494 GW, concentrated in a handful of countries</a:t>
            </a:r>
          </a:p>
          <a:p>
            <a:r>
              <a:rPr lang="en-US" dirty="0"/>
              <a:t>Investment in IPPs has been cyclical peaking in 2012 at $70bn and currently enjoying a renewed upswing driven by wind and solar energy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5E2D4D-D8A7-4A1D-90F9-12A7C6BEC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F938B6D2-5F6D-46FA-ADF9-1FE0265655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6674606"/>
              </p:ext>
            </p:extLst>
          </p:nvPr>
        </p:nvGraphicFramePr>
        <p:xfrm>
          <a:off x="5069205" y="3741416"/>
          <a:ext cx="3693795" cy="2684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4AE0989D-C6F7-44AB-B484-1862AC313D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9067142"/>
              </p:ext>
            </p:extLst>
          </p:nvPr>
        </p:nvGraphicFramePr>
        <p:xfrm>
          <a:off x="0" y="3733800"/>
          <a:ext cx="5181600" cy="2841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7C88ED3B-BD8B-479C-8DF8-3CB60DC4B58B}"/>
              </a:ext>
            </a:extLst>
          </p:cNvPr>
          <p:cNvSpPr/>
          <p:nvPr/>
        </p:nvSpPr>
        <p:spPr>
          <a:xfrm>
            <a:off x="114300" y="6576769"/>
            <a:ext cx="6096000" cy="281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World Bank – PPIAF: Private Participation in Infrastructure Database, 2017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081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081B3-8644-448C-A852-27CB54FF4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62578"/>
            <a:ext cx="9067800" cy="1325563"/>
          </a:xfrm>
        </p:spPr>
        <p:txBody>
          <a:bodyPr>
            <a:noAutofit/>
          </a:bodyPr>
          <a:lstStyle/>
          <a:p>
            <a:r>
              <a:rPr lang="en-US" sz="4000" b="1" dirty="0"/>
              <a:t>Nevertheless, IPPs still coexist with new public generation projects in most countries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FE724E-4E87-4404-9B7D-46AB0E47A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100784"/>
            <a:ext cx="8305800" cy="1995216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285750" indent="-285750"/>
            <a:r>
              <a:rPr lang="en-US" sz="2000" dirty="0"/>
              <a:t>IPPs contributed about 23% of generation capacity expansion in the developing world during the period 1990-2016</a:t>
            </a:r>
          </a:p>
          <a:p>
            <a:pPr marL="285750" indent="-285750"/>
            <a:r>
              <a:rPr lang="en-US" sz="2000" dirty="0"/>
              <a:t>Capital flows to Sub-Saharan Africa were small in absolute terms (just $30bn or 5% of global total), yet critical (providing 34% of new capacity)</a:t>
            </a:r>
          </a:p>
          <a:p>
            <a:pPr marL="285750" indent="-285750"/>
            <a:r>
              <a:rPr lang="en-US" sz="2000" dirty="0"/>
              <a:t>In some countries policy enthusiasm for IPPs has waxed and waned due to various difficulties that have been encountered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7F1FA4-4E70-47DD-B29F-3662894F7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9" name="Chart 8">
                <a:extLst>
                  <a:ext uri="{FF2B5EF4-FFF2-40B4-BE49-F238E27FC236}">
                    <a16:creationId xmlns:a16="http://schemas.microsoft.com/office/drawing/2014/main" id="{5FFC6420-1210-49E5-BAE2-4C6D6AA23F53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299957333"/>
                  </p:ext>
                </p:extLst>
              </p:nvPr>
            </p:nvGraphicFramePr>
            <p:xfrm>
              <a:off x="5562600" y="1524000"/>
              <a:ext cx="3505200" cy="2437873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9" name="Chart 8">
                <a:extLst>
                  <a:ext uri="{FF2B5EF4-FFF2-40B4-BE49-F238E27FC236}">
                    <a16:creationId xmlns:a16="http://schemas.microsoft.com/office/drawing/2014/main" id="{5FFC6420-1210-49E5-BAE2-4C6D6AA23F5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62600" y="1524000"/>
                <a:ext cx="3505200" cy="2437873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65435ACB-F73F-4BEE-B830-83A1721E7596}"/>
              </a:ext>
            </a:extLst>
          </p:cNvPr>
          <p:cNvSpPr txBox="1"/>
          <p:nvPr/>
        </p:nvSpPr>
        <p:spPr>
          <a:xfrm>
            <a:off x="5867400" y="3505199"/>
            <a:ext cx="32766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0%-25%               25%-50%            50%-75%         75%-100%</a:t>
            </a:r>
          </a:p>
          <a:p>
            <a:pPr algn="ctr"/>
            <a:r>
              <a:rPr lang="en-US" sz="1000" dirty="0"/>
              <a:t>% of IPP in added capacity (1990-2016)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C56D930-FC0A-4F5A-89E0-7996A459FA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3074739"/>
              </p:ext>
            </p:extLst>
          </p:nvPr>
        </p:nvGraphicFramePr>
        <p:xfrm>
          <a:off x="228600" y="1524001"/>
          <a:ext cx="5257800" cy="2437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2004411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704EC-6E54-4074-A753-07B83B573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50837"/>
            <a:ext cx="8139793" cy="1325563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Lack of competitive procurement has often led to controversy around IPPs</a:t>
            </a:r>
            <a:endParaRPr lang="en-US" sz="40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098417B-855E-42D8-BB89-C3D294955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436" y="4393020"/>
            <a:ext cx="4343400" cy="23622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IPPs have not always been procured by competitive means, raising concerns about transparency and value for money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Several countries experience high profile conflicts around procurement of specific projects (e.g. India, Senegal, Tanzania, Uganda)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9A809A-D9D2-475E-8A68-6D8DD5AFC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A05C8D0F-BCC8-44AF-AAA3-91C0E55E67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3749752"/>
              </p:ext>
            </p:extLst>
          </p:nvPr>
        </p:nvGraphicFramePr>
        <p:xfrm>
          <a:off x="228600" y="1676400"/>
          <a:ext cx="4495800" cy="2716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10F05216-4FF5-42B2-AACD-3FC388B780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1599365"/>
              </p:ext>
            </p:extLst>
          </p:nvPr>
        </p:nvGraphicFramePr>
        <p:xfrm>
          <a:off x="4765390" y="1720646"/>
          <a:ext cx="4343400" cy="4475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77763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BEDDC-3362-4483-A22F-9BA5F8267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" y="304800"/>
            <a:ext cx="8991600" cy="1325563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“Standard” reforms too often overlooked the critical issue of system planning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F630EA-CDF5-46B7-ACF1-34984F86F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4039559-AF48-4274-83B1-D6593CA62108}"/>
              </a:ext>
            </a:extLst>
          </p:cNvPr>
          <p:cNvSpPr txBox="1">
            <a:spLocks/>
          </p:cNvSpPr>
          <p:nvPr/>
        </p:nvSpPr>
        <p:spPr>
          <a:xfrm>
            <a:off x="214147" y="1630363"/>
            <a:ext cx="8715703" cy="179863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1990s reform model, did not adequately emphasize planning and institutional capacity for this critical function sometimes fell between the cracks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In the absence of sound planning and procurement frameworks, adoption of IPP reforms alone are unlikely to deliver on security of supply objectives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Countries that are keeping pace between capacity expansion and peak demand growth tend to perform better on both generation and transmission planning</a:t>
            </a:r>
            <a:endParaRPr lang="en-US" sz="2000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843F886-D86B-446B-9E06-28C1659C53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158078"/>
              </p:ext>
            </p:extLst>
          </p:nvPr>
        </p:nvGraphicFramePr>
        <p:xfrm>
          <a:off x="223081" y="3429000"/>
          <a:ext cx="4577519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CEF4694-5732-46E3-9108-985443D341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2536406"/>
              </p:ext>
            </p:extLst>
          </p:nvPr>
        </p:nvGraphicFramePr>
        <p:xfrm>
          <a:off x="4853414" y="3505200"/>
          <a:ext cx="4214384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23343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F6CA7-5AFE-4CA3-ABD7-7071DF7D5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1858" y="2286000"/>
            <a:ext cx="7886700" cy="1325563"/>
          </a:xfrm>
        </p:spPr>
        <p:txBody>
          <a:bodyPr/>
          <a:lstStyle/>
          <a:p>
            <a:r>
              <a:rPr lang="en-US" b="1" dirty="0"/>
              <a:t>Distribution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C266FB-44BF-4BA0-A992-B06E462DE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25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E2C79-429F-477B-9F57-64BCBBEDE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The case for sector unbundling needs to be carefully considered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2E1E37-A7E1-4610-A414-3FE77FCD4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42" y="1981200"/>
            <a:ext cx="4665458" cy="4351338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/>
              <a:t>Unbundling of vertically integrated incumbent power utilities by itself is unlikely to deliver major benefits, and mainly relevant to larger systems &gt;1GW</a:t>
            </a:r>
          </a:p>
          <a:p>
            <a:r>
              <a:rPr lang="en-US" sz="2200" dirty="0"/>
              <a:t>There are both challenges as well as benefits associated with unbundling</a:t>
            </a:r>
          </a:p>
          <a:p>
            <a:pPr marL="0" indent="0">
              <a:buNone/>
            </a:pPr>
            <a:r>
              <a:rPr lang="en-US" sz="2200" b="1" dirty="0"/>
              <a:t>     Benefits</a:t>
            </a:r>
            <a:r>
              <a:rPr lang="en-US" sz="2200" dirty="0"/>
              <a:t> </a:t>
            </a:r>
          </a:p>
          <a:p>
            <a:pPr marL="628650" lvl="1" indent="-285750">
              <a:buFont typeface="Wingdings" panose="05000000000000000000" pitchFamily="2" charset="2"/>
              <a:buChar char="Ø"/>
            </a:pPr>
            <a:r>
              <a:rPr lang="en-US" sz="1700" dirty="0"/>
              <a:t>Paves way for power market or PSP</a:t>
            </a:r>
          </a:p>
          <a:p>
            <a:pPr marL="628650" lvl="1" indent="-285750">
              <a:buFont typeface="Wingdings" panose="05000000000000000000" pitchFamily="2" charset="2"/>
              <a:buChar char="Ø"/>
            </a:pPr>
            <a:r>
              <a:rPr lang="en-US" sz="1700" dirty="0"/>
              <a:t>Increases transparency and accountability</a:t>
            </a:r>
          </a:p>
          <a:p>
            <a:pPr marL="0" indent="0">
              <a:buNone/>
            </a:pPr>
            <a:r>
              <a:rPr lang="en-US" sz="2200" b="1" dirty="0"/>
              <a:t>     Challenges  </a:t>
            </a:r>
          </a:p>
          <a:p>
            <a:pPr marL="628650" lvl="1" indent="-285750">
              <a:buFont typeface="Wingdings" panose="05000000000000000000" pitchFamily="2" charset="2"/>
              <a:buChar char="Ø"/>
            </a:pPr>
            <a:r>
              <a:rPr lang="en-US" sz="1700" dirty="0"/>
              <a:t>Involves significant transactions costs to separate accounts, assets, human resources, power flows, governance arrangements</a:t>
            </a:r>
          </a:p>
          <a:p>
            <a:pPr marL="628650" lvl="1" indent="-285750">
              <a:buFont typeface="Wingdings" panose="05000000000000000000" pitchFamily="2" charset="2"/>
              <a:buChar char="Ø"/>
            </a:pPr>
            <a:r>
              <a:rPr lang="en-US" sz="1700" dirty="0"/>
              <a:t>Spreads limited managerial capacity more thinly</a:t>
            </a:r>
          </a:p>
          <a:p>
            <a:pPr marL="628650" lvl="1" indent="-285750">
              <a:buFont typeface="Wingdings" panose="05000000000000000000" pitchFamily="2" charset="2"/>
              <a:buChar char="Ø"/>
            </a:pPr>
            <a:r>
              <a:rPr lang="en-US" sz="1700" dirty="0"/>
              <a:t>Exacerbates any lack of payment discipline along the supply chain</a:t>
            </a:r>
          </a:p>
          <a:p>
            <a:pPr marL="628650" lvl="1" indent="-285750">
              <a:buFont typeface="Wingdings" panose="05000000000000000000" pitchFamily="2" charset="2"/>
              <a:buChar char="Ø"/>
            </a:pPr>
            <a:endParaRPr lang="en-US" sz="17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3FC0D6-F761-4D65-A195-8AAEBFEEA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97FE71-EA0F-4CC9-8B44-71D1681525C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2286000"/>
            <a:ext cx="4400550" cy="3096895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9D44DD-AF7F-4974-9591-CA0F653AAF1F}"/>
              </a:ext>
            </a:extLst>
          </p:cNvPr>
          <p:cNvSpPr txBox="1"/>
          <p:nvPr/>
        </p:nvSpPr>
        <p:spPr>
          <a:xfrm>
            <a:off x="4572000" y="1981200"/>
            <a:ext cx="43044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Diffusion of unbundling reforms in developing countries</a:t>
            </a:r>
          </a:p>
        </p:txBody>
      </p:sp>
    </p:spTree>
    <p:extLst>
      <p:ext uri="{BB962C8B-B14F-4D97-AF65-F5344CB8AC3E}">
        <p14:creationId xmlns:p14="http://schemas.microsoft.com/office/powerpoint/2010/main" val="19951762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A279A-664A-4A9B-8D34-A48EFF7BF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98437"/>
            <a:ext cx="7886700" cy="1325563"/>
          </a:xfrm>
        </p:spPr>
        <p:txBody>
          <a:bodyPr/>
          <a:lstStyle/>
          <a:p>
            <a:r>
              <a:rPr lang="en-US" sz="3600" b="1" dirty="0"/>
              <a:t>While PSP can boost utility efficiency, there is no guarantee of immediate results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92C1D0-1E73-4869-9F08-77358E2A4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75E3ACF4-28AE-425A-8787-15FCE0ECDD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5850022"/>
              </p:ext>
            </p:extLst>
          </p:nvPr>
        </p:nvGraphicFramePr>
        <p:xfrm>
          <a:off x="-9978" y="3796031"/>
          <a:ext cx="4724400" cy="256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5E3ACF4-28AE-425A-8787-15FCE0ECDD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3318061"/>
              </p:ext>
            </p:extLst>
          </p:nvPr>
        </p:nvGraphicFramePr>
        <p:xfrm>
          <a:off x="1531620" y="1264602"/>
          <a:ext cx="5935980" cy="2773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75E3ACF4-28AE-425A-8787-15FCE0ECDD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6462518"/>
              </p:ext>
            </p:extLst>
          </p:nvPr>
        </p:nvGraphicFramePr>
        <p:xfrm>
          <a:off x="4714422" y="3764280"/>
          <a:ext cx="4404360" cy="256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82280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F0EB0F-DB08-4357-B68F-C27C08203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2438400"/>
            <a:ext cx="8229600" cy="1500187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chemeClr val="tx1"/>
                </a:solidFill>
              </a:rPr>
              <a:t>25 Years of the “Standard”                     Power Sector Reform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26DF57-E4A4-46F1-A6BE-A3AD7FA8C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2432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6DD0744-240B-4EAC-B632-32533F6BAFA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43400"/>
            <a:ext cx="4572000" cy="1828800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3CB247-2B26-4073-BCB8-B271ACAD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8936"/>
            <a:ext cx="7886700" cy="1325563"/>
          </a:xfrm>
        </p:spPr>
        <p:txBody>
          <a:bodyPr>
            <a:noAutofit/>
          </a:bodyPr>
          <a:lstStyle/>
          <a:p>
            <a:r>
              <a:rPr lang="en-US" sz="4000" b="1" dirty="0"/>
              <a:t>Good governance practices available to both public and private companies</a:t>
            </a:r>
            <a:endParaRPr lang="en-US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56AB1F-CE53-44CC-B3FC-59AB6E277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5E980DA-1B38-412D-A14D-6F2BDB76E61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34772"/>
            <a:ext cx="4572000" cy="2352227"/>
          </a:xfrm>
          <a:prstGeom prst="rect">
            <a:avLst/>
          </a:prstGeom>
          <a:noFill/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6DDC300-8F84-4923-9685-69DD919CA3E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34772"/>
            <a:ext cx="4572000" cy="2352226"/>
          </a:xfrm>
          <a:prstGeom prst="rect">
            <a:avLst/>
          </a:prstGeom>
          <a:noFill/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476F280-97DB-45E2-B8EA-DB7D42386CC1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339093"/>
            <a:ext cx="4572001" cy="2518907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7FCC90-6790-4BBB-B415-6A82D0905CEC}"/>
              </a:ext>
            </a:extLst>
          </p:cNvPr>
          <p:cNvSpPr txBox="1"/>
          <p:nvPr/>
        </p:nvSpPr>
        <p:spPr>
          <a:xfrm>
            <a:off x="609600" y="1457773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Adoption of IT systems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126D25D-3799-40AE-9022-0DE8CBD1FA6A}"/>
              </a:ext>
            </a:extLst>
          </p:cNvPr>
          <p:cNvSpPr txBox="1"/>
          <p:nvPr/>
        </p:nvSpPr>
        <p:spPr>
          <a:xfrm>
            <a:off x="4873179" y="1444778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Adoption of HR Practices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146C5A-055E-48EE-AB15-2B36F7288BA9}"/>
              </a:ext>
            </a:extLst>
          </p:cNvPr>
          <p:cNvSpPr txBox="1"/>
          <p:nvPr/>
        </p:nvSpPr>
        <p:spPr>
          <a:xfrm>
            <a:off x="609600" y="4074547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Adoption of Board Practices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0584B2-64C6-4AE0-AD72-294941B205F6}"/>
              </a:ext>
            </a:extLst>
          </p:cNvPr>
          <p:cNvSpPr txBox="1"/>
          <p:nvPr/>
        </p:nvSpPr>
        <p:spPr>
          <a:xfrm>
            <a:off x="4953000" y="4060272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Adoption of Accounting Practices</a:t>
            </a:r>
          </a:p>
        </p:txBody>
      </p:sp>
    </p:spTree>
    <p:extLst>
      <p:ext uri="{BB962C8B-B14F-4D97-AF65-F5344CB8AC3E}">
        <p14:creationId xmlns:p14="http://schemas.microsoft.com/office/powerpoint/2010/main" val="9042117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F0EB0F-DB08-4357-B68F-C27C08203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</a:rPr>
              <a:t>Regulate &amp; Recover Costs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26DF57-E4A4-46F1-A6BE-A3AD7FA8C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3158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766" y="374144"/>
            <a:ext cx="8575888" cy="994172"/>
          </a:xfrm>
        </p:spPr>
        <p:txBody>
          <a:bodyPr>
            <a:noAutofit/>
          </a:bodyPr>
          <a:lstStyle/>
          <a:p>
            <a:r>
              <a:rPr lang="en-US" sz="4000" b="1" dirty="0"/>
              <a:t>Regulators are widespread, but they are rarely as good in practice as on paper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BD00365-9C47-4A85-B8AD-FD6784D5949E}"/>
              </a:ext>
            </a:extLst>
          </p:cNvPr>
          <p:cNvSpPr txBox="1">
            <a:spLocks/>
          </p:cNvSpPr>
          <p:nvPr/>
        </p:nvSpPr>
        <p:spPr>
          <a:xfrm>
            <a:off x="339512" y="1734883"/>
            <a:ext cx="8675604" cy="157569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100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1150FA14-E4CC-41A0-9F01-7C9D516B4E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3646223"/>
              </p:ext>
            </p:extLst>
          </p:nvPr>
        </p:nvGraphicFramePr>
        <p:xfrm>
          <a:off x="284056" y="4169598"/>
          <a:ext cx="8535308" cy="2282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840A0AC1-922C-4047-9F6A-4ABDF804B5C7}"/>
              </a:ext>
            </a:extLst>
          </p:cNvPr>
          <p:cNvSpPr/>
          <p:nvPr/>
        </p:nvSpPr>
        <p:spPr>
          <a:xfrm>
            <a:off x="311784" y="1645567"/>
            <a:ext cx="85204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About 70% of developing countries have created “independent regulators”, making this the most popular of all the “standard” reforms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evidence regulators contributed to good sector outcomes, particularly in Middle Income Countries and where utilities have been privatized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But, many regulators primarily oversee state-owned utilities with more limited impact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While the legal and regulatory framework often looks to be quite well designed, de facto regulatory practice tend to diverges substantially from the de jure framework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263BCD0-C863-467A-9657-611C6CC35128}"/>
              </a:ext>
            </a:extLst>
          </p:cNvPr>
          <p:cNvSpPr/>
          <p:nvPr/>
        </p:nvSpPr>
        <p:spPr>
          <a:xfrm>
            <a:off x="2611018" y="3861821"/>
            <a:ext cx="40945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Country Scores on Index of Regulatory Good Practice</a:t>
            </a:r>
          </a:p>
        </p:txBody>
      </p:sp>
    </p:spTree>
    <p:extLst>
      <p:ext uri="{BB962C8B-B14F-4D97-AF65-F5344CB8AC3E}">
        <p14:creationId xmlns:p14="http://schemas.microsoft.com/office/powerpoint/2010/main" val="21960838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3F7B0-C215-40C0-8E0E-D7E2C00C8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Regulators are more accountable than autonomous, and put most focus on tariffs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9EEDC-2835-4A2F-A4CB-9677A4D29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3867150" cy="4351338"/>
          </a:xfrm>
        </p:spPr>
        <p:txBody>
          <a:bodyPr>
            <a:normAutofit/>
          </a:bodyPr>
          <a:lstStyle/>
          <a:p>
            <a:r>
              <a:rPr lang="en-US" sz="2000" dirty="0"/>
              <a:t>Regulators struggle to achieve autonomy while they do seem to be held accountable for their decisions (ironically!)</a:t>
            </a:r>
          </a:p>
          <a:p>
            <a:r>
              <a:rPr lang="en-US" sz="2000" dirty="0"/>
              <a:t>Most tariff regulation regimes combine a mixture of price cap and rate of return elements</a:t>
            </a:r>
          </a:p>
          <a:p>
            <a:r>
              <a:rPr lang="en-US" sz="2000" dirty="0"/>
              <a:t>Quality of service regulation is relatively under-developed and rarely is it effectively enforced</a:t>
            </a:r>
          </a:p>
          <a:p>
            <a:r>
              <a:rPr lang="en-US" sz="2000" dirty="0"/>
              <a:t>While regulators control market entry through licensing, they are not always involved in approval of Power Purchase Agreements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F175A-FED4-42B5-B0B3-16DFD2F06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24328C6-B4D1-4026-B652-D8899C5364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4246599"/>
              </p:ext>
            </p:extLst>
          </p:nvPr>
        </p:nvGraphicFramePr>
        <p:xfrm>
          <a:off x="4267200" y="1905000"/>
          <a:ext cx="4876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18120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672DE0B-D459-44D6-A72E-80A7F09FB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303" y="230350"/>
            <a:ext cx="8768097" cy="994172"/>
          </a:xfrm>
        </p:spPr>
        <p:txBody>
          <a:bodyPr>
            <a:noAutofit/>
          </a:bodyPr>
          <a:lstStyle/>
          <a:p>
            <a:pPr algn="l"/>
            <a:r>
              <a:rPr lang="en-US" sz="4000" b="1" dirty="0"/>
              <a:t>As for tariff structures, cross-subsidies to benefit residential customers are prevalent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4DBEC4-34B6-4825-9D52-1696B66DB00B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2C33282-E95B-4287-8C06-585BC8B91C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773286"/>
              </p:ext>
            </p:extLst>
          </p:nvPr>
        </p:nvGraphicFramePr>
        <p:xfrm>
          <a:off x="4572000" y="1445521"/>
          <a:ext cx="4620859" cy="3928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9D996BA-A830-487A-BF70-AFF9736A6D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0817113"/>
              </p:ext>
            </p:extLst>
          </p:nvPr>
        </p:nvGraphicFramePr>
        <p:xfrm>
          <a:off x="147303" y="1445521"/>
          <a:ext cx="4379846" cy="3928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207176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1621F41E-1A19-461D-AC2F-6FE91335D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824" y="522217"/>
            <a:ext cx="8401776" cy="773906"/>
          </a:xfrm>
        </p:spPr>
        <p:txBody>
          <a:bodyPr>
            <a:noAutofit/>
          </a:bodyPr>
          <a:lstStyle/>
          <a:p>
            <a:r>
              <a:rPr lang="en-US" sz="4000" b="1" dirty="0"/>
              <a:t>Due to technological disruption, future may look quite different from the past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99996098-A781-4E4F-B7A7-49456378E1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0338620"/>
              </p:ext>
            </p:extLst>
          </p:nvPr>
        </p:nvGraphicFramePr>
        <p:xfrm>
          <a:off x="304800" y="1628290"/>
          <a:ext cx="8610600" cy="410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9228">
                  <a:extLst>
                    <a:ext uri="{9D8B030D-6E8A-4147-A177-3AD203B41FA5}">
                      <a16:colId xmlns:a16="http://schemas.microsoft.com/office/drawing/2014/main" val="1119890887"/>
                    </a:ext>
                  </a:extLst>
                </a:gridCol>
                <a:gridCol w="7561372">
                  <a:extLst>
                    <a:ext uri="{9D8B030D-6E8A-4147-A177-3AD203B41FA5}">
                      <a16:colId xmlns:a16="http://schemas.microsoft.com/office/drawing/2014/main" val="3227939151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Issue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Implications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85620702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r>
                        <a:rPr lang="en-US" sz="1400" dirty="0"/>
                        <a:t>Power </a:t>
                      </a:r>
                    </a:p>
                    <a:p>
                      <a:r>
                        <a:rPr lang="en-US" sz="1400" dirty="0"/>
                        <a:t>markets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Centralized wholesale markets face zero marginal cost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Decentralized markets feasible at distribution tier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51486028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r>
                        <a:rPr lang="en-US" sz="1400" dirty="0"/>
                        <a:t>Sector </a:t>
                      </a:r>
                    </a:p>
                    <a:p>
                      <a:r>
                        <a:rPr lang="en-US" sz="1400" dirty="0"/>
                        <a:t>structure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Pressure for unbundling of distribution and retail activities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Growing fringe of new entrants reshaping sector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464069955"/>
                  </a:ext>
                </a:extLst>
              </a:tr>
              <a:tr h="672950">
                <a:tc>
                  <a:txBody>
                    <a:bodyPr/>
                    <a:lstStyle/>
                    <a:p>
                      <a:r>
                        <a:rPr lang="en-US" sz="1400" dirty="0"/>
                        <a:t>Utility </a:t>
                      </a:r>
                    </a:p>
                    <a:p>
                      <a:r>
                        <a:rPr lang="en-US" sz="1400" dirty="0"/>
                        <a:t>business model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Utilities may suffer from grid defection but could evolve in one of two possible directions:</a:t>
                      </a:r>
                    </a:p>
                    <a:p>
                      <a:pPr marL="742950" lvl="1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1400" dirty="0"/>
                        <a:t>Reduced to “Distribution System Operator” role only</a:t>
                      </a:r>
                    </a:p>
                    <a:p>
                      <a:pPr marL="742950" lvl="1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1400" dirty="0"/>
                        <a:t>Integrate decentralized technologies into service offering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20408192"/>
                  </a:ext>
                </a:extLst>
              </a:tr>
              <a:tr h="891540">
                <a:tc>
                  <a:txBody>
                    <a:bodyPr/>
                    <a:lstStyle/>
                    <a:p>
                      <a:r>
                        <a:rPr lang="en-US" sz="1400" dirty="0"/>
                        <a:t>Regulatory regimes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Need for “revenue cap” controls that uncouple utility revenues from physical sales of electricity to provide, as well as structures that promote innovation by blurring </a:t>
                      </a:r>
                      <a:r>
                        <a:rPr lang="en-US" sz="1400" dirty="0" err="1"/>
                        <a:t>opex</a:t>
                      </a:r>
                      <a:r>
                        <a:rPr lang="en-US" sz="1400" dirty="0"/>
                        <a:t>/capex distinction</a:t>
                      </a:r>
                    </a:p>
                    <a:p>
                      <a:pPr marL="742950" lvl="1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1400" dirty="0"/>
                        <a:t>Incentives for energy efficiency</a:t>
                      </a:r>
                    </a:p>
                    <a:p>
                      <a:pPr marL="742950" lvl="1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1400" dirty="0"/>
                        <a:t>Revenue protection to maintain grid back-up service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20269097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Electricity prices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Greater need for tariff structures to reflect cost structures by rebalancing towards fixed or capacity related costs to avoid over-incentivizing rooftop solar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Greater need for Time of Use pricing to allow stronger participation of demand-side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03696200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r>
                        <a:rPr lang="en-US" sz="1400" dirty="0"/>
                        <a:t>Social </a:t>
                      </a:r>
                    </a:p>
                    <a:p>
                      <a:r>
                        <a:rPr lang="en-US" sz="1400" dirty="0"/>
                        <a:t>policy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Distributed generation (likely pro-rich) undermines basis for cross-subsidy between customers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124075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6008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A8231-CB9C-4BF5-AD66-35D3BFB3B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65126"/>
            <a:ext cx="876300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Thinking on power sector organization has gone through a historical evolution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A715867-B674-4CED-BE9E-4957B2B002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4128645"/>
              </p:ext>
            </p:extLst>
          </p:nvPr>
        </p:nvGraphicFramePr>
        <p:xfrm>
          <a:off x="228600" y="1690689"/>
          <a:ext cx="8286750" cy="4481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C016B3-F014-4A95-B390-A6E5266E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003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1068" y="2148432"/>
            <a:ext cx="3682147" cy="12465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/>
          <p:cNvSpPr/>
          <p:nvPr/>
        </p:nvSpPr>
        <p:spPr>
          <a:xfrm>
            <a:off x="4631712" y="3536566"/>
            <a:ext cx="3694821" cy="11703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/>
          <p:cNvSpPr/>
          <p:nvPr/>
        </p:nvSpPr>
        <p:spPr>
          <a:xfrm>
            <a:off x="820253" y="3560037"/>
            <a:ext cx="3663776" cy="11636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4602208" y="2140267"/>
            <a:ext cx="3675227" cy="123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Oval 27"/>
          <p:cNvSpPr/>
          <p:nvPr/>
        </p:nvSpPr>
        <p:spPr>
          <a:xfrm>
            <a:off x="953865" y="2351146"/>
            <a:ext cx="938077" cy="938077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Oval 28"/>
          <p:cNvSpPr/>
          <p:nvPr/>
        </p:nvSpPr>
        <p:spPr>
          <a:xfrm>
            <a:off x="983878" y="3728809"/>
            <a:ext cx="938077" cy="938077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Oval 29"/>
          <p:cNvSpPr/>
          <p:nvPr/>
        </p:nvSpPr>
        <p:spPr>
          <a:xfrm>
            <a:off x="4710164" y="2283237"/>
            <a:ext cx="938077" cy="938077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Oval 30"/>
          <p:cNvSpPr/>
          <p:nvPr/>
        </p:nvSpPr>
        <p:spPr>
          <a:xfrm>
            <a:off x="4705116" y="3656061"/>
            <a:ext cx="938077" cy="938077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69" y="3720970"/>
            <a:ext cx="808264" cy="808264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013914" y="2506653"/>
            <a:ext cx="2448618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700" b="1" u="sng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R</a:t>
            </a:r>
            <a:r>
              <a:rPr lang="en-US" sz="27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ESTRUCTURE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030157" y="3938768"/>
            <a:ext cx="272211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LIBE</a:t>
            </a:r>
            <a:r>
              <a:rPr lang="en-US" sz="2700" b="1" u="sng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R</a:t>
            </a:r>
            <a:r>
              <a:rPr lang="en-US" sz="27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ALIZE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82322" y="2617876"/>
            <a:ext cx="22474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P</a:t>
            </a:r>
            <a:r>
              <a:rPr lang="en-US" sz="2700" b="1" u="sng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R</a:t>
            </a:r>
            <a:r>
              <a:rPr lang="en-US" sz="27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IVATIZE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782322" y="3587998"/>
            <a:ext cx="277234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u="sng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R</a:t>
            </a:r>
            <a:r>
              <a:rPr lang="en-US" sz="27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EGULATE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182" y="2475406"/>
            <a:ext cx="575040" cy="5537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623" y="3848051"/>
            <a:ext cx="702946" cy="4242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281" y="2474570"/>
            <a:ext cx="581025" cy="592261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23" name="Rectangle 22"/>
          <p:cNvSpPr/>
          <p:nvPr/>
        </p:nvSpPr>
        <p:spPr>
          <a:xfrm>
            <a:off x="811068" y="4871944"/>
            <a:ext cx="7485961" cy="107165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/>
          <p:cNvSpPr txBox="1"/>
          <p:nvPr/>
        </p:nvSpPr>
        <p:spPr>
          <a:xfrm>
            <a:off x="3366096" y="5109109"/>
            <a:ext cx="277234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u="sng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R</a:t>
            </a:r>
            <a:r>
              <a:rPr lang="en-US" sz="27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ECOVER COSTS</a:t>
            </a:r>
          </a:p>
        </p:txBody>
      </p:sp>
      <p:sp>
        <p:nvSpPr>
          <p:cNvPr id="25" name="Oval 24"/>
          <p:cNvSpPr/>
          <p:nvPr/>
        </p:nvSpPr>
        <p:spPr>
          <a:xfrm>
            <a:off x="953865" y="4954579"/>
            <a:ext cx="938077" cy="938077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Equal 1"/>
          <p:cNvSpPr/>
          <p:nvPr/>
        </p:nvSpPr>
        <p:spPr>
          <a:xfrm>
            <a:off x="1043129" y="5138596"/>
            <a:ext cx="759551" cy="52251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208736" y="-4309"/>
            <a:ext cx="8962158" cy="1681139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The 1990s “standard” reform model                    can be characterized in terms of 5Rs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C2DA81-29DF-45B2-8C95-497DA7E59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95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27153" y="457200"/>
            <a:ext cx="8689694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cs typeface="Times New Roman" panose="02020603050405020304" pitchFamily="18" charset="0"/>
              </a:rPr>
              <a:t>By 2015, we see wide geographic variation in uptake of “standard” reform model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3" t="13147" r="3190" b="12663"/>
          <a:stretch/>
        </p:blipFill>
        <p:spPr bwMode="auto">
          <a:xfrm>
            <a:off x="1671291" y="1759938"/>
            <a:ext cx="6325115" cy="38645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-1240090" y="3542185"/>
            <a:ext cx="55457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World Map of Power Sector Reform Index, 2015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58068A-C7D7-4731-A5C9-D7E0FC2E4AF1}"/>
              </a:ext>
            </a:extLst>
          </p:cNvPr>
          <p:cNvSpPr txBox="1"/>
          <p:nvPr/>
        </p:nvSpPr>
        <p:spPr>
          <a:xfrm>
            <a:off x="1655938" y="5919170"/>
            <a:ext cx="403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Index of 0-100 captures adoption of structural reforms at country level: restructuring; liberalization; regulation; and privatization</a:t>
            </a:r>
          </a:p>
        </p:txBody>
      </p:sp>
    </p:spTree>
    <p:extLst>
      <p:ext uri="{BB962C8B-B14F-4D97-AF65-F5344CB8AC3E}">
        <p14:creationId xmlns:p14="http://schemas.microsoft.com/office/powerpoint/2010/main" val="819867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4E886-80FA-48ED-BC1E-726CF3813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604" y="486127"/>
            <a:ext cx="8947821" cy="994172"/>
          </a:xfrm>
        </p:spPr>
        <p:txBody>
          <a:bodyPr>
            <a:noAutofit/>
          </a:bodyPr>
          <a:lstStyle/>
          <a:p>
            <a:r>
              <a:rPr lang="en-US" sz="4000" b="1" dirty="0"/>
              <a:t>Many countries are in categories that have had limited uptake of reform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0C716B-F19E-4899-A081-AB47B030CBE3}"/>
              </a:ext>
            </a:extLst>
          </p:cNvPr>
          <p:cNvSpPr txBox="1"/>
          <p:nvPr/>
        </p:nvSpPr>
        <p:spPr>
          <a:xfrm>
            <a:off x="2286000" y="1765000"/>
            <a:ext cx="356372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Power Sector Reform Index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B1B188-D56C-4908-927E-C7853433C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170097"/>
            <a:ext cx="3028949" cy="20167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E28BC2-5003-4AB2-83BB-967BFD1D2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4164330"/>
            <a:ext cx="3091016" cy="19494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81602E-6E88-4FD7-8300-F4F6E368C7D6}"/>
              </a:ext>
            </a:extLst>
          </p:cNvPr>
          <p:cNvSpPr txBox="1"/>
          <p:nvPr/>
        </p:nvSpPr>
        <p:spPr>
          <a:xfrm rot="16200000">
            <a:off x="-331902" y="2861028"/>
            <a:ext cx="156133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By Income Group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DB5FD3-2586-43A2-AB47-CB6A18E88661}"/>
              </a:ext>
            </a:extLst>
          </p:cNvPr>
          <p:cNvSpPr txBox="1"/>
          <p:nvPr/>
        </p:nvSpPr>
        <p:spPr>
          <a:xfrm rot="16200000">
            <a:off x="-233511" y="4839692"/>
            <a:ext cx="136454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By System Size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A690B1-8874-40C8-85BA-1C9A6322E0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0929" y="2230404"/>
            <a:ext cx="5086892" cy="38834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121BF88-35CA-49A9-B527-002666329744}"/>
              </a:ext>
            </a:extLst>
          </p:cNvPr>
          <p:cNvSpPr txBox="1"/>
          <p:nvPr/>
        </p:nvSpPr>
        <p:spPr>
          <a:xfrm rot="16200000">
            <a:off x="2457306" y="3681224"/>
            <a:ext cx="27006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By  Geographic Region (1995-2015)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9F823A-6FBA-4A60-9582-DA0F759496A6}"/>
              </a:ext>
            </a:extLst>
          </p:cNvPr>
          <p:cNvSpPr txBox="1"/>
          <p:nvPr/>
        </p:nvSpPr>
        <p:spPr>
          <a:xfrm>
            <a:off x="990600" y="3962400"/>
            <a:ext cx="275891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Low income       Lower middle       Upper middle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08A717-1F75-4F63-A00A-03B81C041E0A}"/>
              </a:ext>
            </a:extLst>
          </p:cNvPr>
          <p:cNvSpPr txBox="1"/>
          <p:nvPr/>
        </p:nvSpPr>
        <p:spPr>
          <a:xfrm>
            <a:off x="990600" y="5925979"/>
            <a:ext cx="275891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&lt;1GW                        1-10 GW                &gt;10 GW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86529D-EE4C-4E54-A528-D66ADBCCA70B}"/>
              </a:ext>
            </a:extLst>
          </p:cNvPr>
          <p:cNvSpPr txBox="1"/>
          <p:nvPr/>
        </p:nvSpPr>
        <p:spPr>
          <a:xfrm>
            <a:off x="3980908" y="5638800"/>
            <a:ext cx="508689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         East Asia &amp; Pacific                          Europe &amp; Central Asia           Latin America &amp; Caribbean</a:t>
            </a:r>
          </a:p>
          <a:p>
            <a:r>
              <a:rPr lang="en-US" sz="1000" dirty="0"/>
              <a:t>         Middle East &amp; North Africa          South Asia                                Sub-Saharan Africa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CB8D91C-8767-443F-8C3A-465F0EDFA9DD}"/>
              </a:ext>
            </a:extLst>
          </p:cNvPr>
          <p:cNvCxnSpPr/>
          <p:nvPr/>
        </p:nvCxnSpPr>
        <p:spPr>
          <a:xfrm>
            <a:off x="5760554" y="5925979"/>
            <a:ext cx="1908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8A04B18-1E2E-4D76-B652-8BB4FA7D4084}"/>
              </a:ext>
            </a:extLst>
          </p:cNvPr>
          <p:cNvCxnSpPr/>
          <p:nvPr/>
        </p:nvCxnSpPr>
        <p:spPr>
          <a:xfrm>
            <a:off x="4091060" y="5916112"/>
            <a:ext cx="190840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EA9C9DF-324B-465B-BCAA-DA2230732FF4}"/>
              </a:ext>
            </a:extLst>
          </p:cNvPr>
          <p:cNvCxnSpPr/>
          <p:nvPr/>
        </p:nvCxnSpPr>
        <p:spPr>
          <a:xfrm>
            <a:off x="5754300" y="5789556"/>
            <a:ext cx="19084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979C44C-2DCC-4736-8927-64BC927DEB5C}"/>
              </a:ext>
            </a:extLst>
          </p:cNvPr>
          <p:cNvCxnSpPr/>
          <p:nvPr/>
        </p:nvCxnSpPr>
        <p:spPr>
          <a:xfrm>
            <a:off x="7239000" y="5789556"/>
            <a:ext cx="190840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04FC95A-4D8F-4377-BF0F-40480755BBAF}"/>
              </a:ext>
            </a:extLst>
          </p:cNvPr>
          <p:cNvCxnSpPr/>
          <p:nvPr/>
        </p:nvCxnSpPr>
        <p:spPr>
          <a:xfrm>
            <a:off x="7239000" y="5925979"/>
            <a:ext cx="19084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1841881-7D2F-4F7E-9A08-1D5ECB7916F1}"/>
              </a:ext>
            </a:extLst>
          </p:cNvPr>
          <p:cNvCxnSpPr>
            <a:cxnSpLocks/>
          </p:cNvCxnSpPr>
          <p:nvPr/>
        </p:nvCxnSpPr>
        <p:spPr>
          <a:xfrm>
            <a:off x="4081616" y="5791200"/>
            <a:ext cx="190840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435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09" y="228600"/>
            <a:ext cx="8728191" cy="1325563"/>
          </a:xfrm>
        </p:spPr>
        <p:txBody>
          <a:bodyPr>
            <a:noAutofit/>
          </a:bodyPr>
          <a:lstStyle/>
          <a:p>
            <a:r>
              <a:rPr lang="en-US" sz="4000" b="1" dirty="0"/>
              <a:t>Moreover, significant gaps arose between reforms announced and implemented</a:t>
            </a:r>
          </a:p>
        </p:txBody>
      </p:sp>
      <p:graphicFrame>
        <p:nvGraphicFramePr>
          <p:cNvPr id="4" name="Chart 3">
            <a:extLst/>
          </p:cNvPr>
          <p:cNvGraphicFramePr>
            <a:graphicFrameLocks/>
          </p:cNvGraphicFramePr>
          <p:nvPr>
            <p:extLst/>
          </p:nvPr>
        </p:nvGraphicFramePr>
        <p:xfrm>
          <a:off x="704161" y="2072915"/>
          <a:ext cx="7405247" cy="3811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6295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9AE51-7289-4B0A-8BA3-269797CE4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6"/>
            <a:ext cx="821055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Power markets are still only relevant to a relatively small subset of countries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C89CB19-A4EC-48B6-ADB5-0502EDE9FD12}"/>
              </a:ext>
            </a:extLst>
          </p:cNvPr>
          <p:cNvSpPr/>
          <p:nvPr/>
        </p:nvSpPr>
        <p:spPr>
          <a:xfrm>
            <a:off x="152400" y="1828800"/>
            <a:ext cx="4343401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Power markets exist in only 20% of developing countries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Most countries don’t meet basic readiness conditions (size &gt;3GW or $1bn, sector structure, cost recovery)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Regional markets may offer a useful alternative for smaller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Some kind of transition process towards a competitive market is often required, but pose risks of remaining stuck in the transition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/>
              <a:t>Cost based pools may offer a good start where concerns about market power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/>
              <a:t>Single-buyer model seems attractive but may lock-in rigid PPAs slowing transition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AAC293-7AAA-40DA-A034-0E8C1DF051D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171" y="2514600"/>
            <a:ext cx="4597829" cy="2793447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7824B3F-CA06-4D88-B74E-5357C7D7B8BA}"/>
              </a:ext>
            </a:extLst>
          </p:cNvPr>
          <p:cNvSpPr txBox="1"/>
          <p:nvPr/>
        </p:nvSpPr>
        <p:spPr>
          <a:xfrm>
            <a:off x="4648200" y="2183344"/>
            <a:ext cx="449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Diffusion of liberalization reforms in developing countries</a:t>
            </a:r>
          </a:p>
        </p:txBody>
      </p:sp>
    </p:spTree>
    <p:extLst>
      <p:ext uri="{BB962C8B-B14F-4D97-AF65-F5344CB8AC3E}">
        <p14:creationId xmlns:p14="http://schemas.microsoft.com/office/powerpoint/2010/main" val="2725139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64153-1FAB-4B39-B77C-9AB8462C9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651" y="76200"/>
            <a:ext cx="8641149" cy="2128064"/>
          </a:xfrm>
        </p:spPr>
        <p:txBody>
          <a:bodyPr>
            <a:noAutofit/>
          </a:bodyPr>
          <a:lstStyle/>
          <a:p>
            <a:r>
              <a:rPr lang="en-US" sz="4000" b="1" dirty="0"/>
              <a:t>Power markets offer reliability but require a comprehensive approach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DEBC07-42CB-403F-ABD3-E35E8E6A2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A87D-63CE-4A8E-860B-47F7A934839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20A092-97FA-475A-B92A-B9BF4FC3831C}"/>
              </a:ext>
            </a:extLst>
          </p:cNvPr>
          <p:cNvSpPr/>
          <p:nvPr/>
        </p:nvSpPr>
        <p:spPr>
          <a:xfrm>
            <a:off x="4648200" y="1905000"/>
            <a:ext cx="441960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Implementation calls for continuous monitoring, learning and adjustment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Even in larger markets, market concentration and vertical integration continue to pose significant barriers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Short term markets will not provide basis for investment, but should focus on efficient allocation of available power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For long-term investments, markets need to provide stable revenue sources, with auctions for long term contracts being increasingly popular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6" name="Imagen 17">
            <a:extLst>
              <a:ext uri="{FF2B5EF4-FFF2-40B4-BE49-F238E27FC236}">
                <a16:creationId xmlns:a16="http://schemas.microsoft.com/office/drawing/2014/main" id="{27C31105-07C3-496B-97C0-84A4CCC391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79" y="1676400"/>
            <a:ext cx="4405189" cy="2468880"/>
          </a:xfrm>
          <a:prstGeom prst="rect">
            <a:avLst/>
          </a:prstGeom>
        </p:spPr>
      </p:pic>
      <p:pic>
        <p:nvPicPr>
          <p:cNvPr id="7" name="Imagen 9">
            <a:extLst>
              <a:ext uri="{FF2B5EF4-FFF2-40B4-BE49-F238E27FC236}">
                <a16:creationId xmlns:a16="http://schemas.microsoft.com/office/drawing/2014/main" id="{A42BEA8E-A3D0-468E-8B6F-480CADB483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896" y="4145280"/>
            <a:ext cx="4442454" cy="257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559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51457</TotalTime>
  <Words>1650</Words>
  <Application>Microsoft Office PowerPoint</Application>
  <PresentationFormat>On-screen Show (4:3)</PresentationFormat>
  <Paragraphs>285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Arial Narrow</vt:lpstr>
      <vt:lpstr>Calibri</vt:lpstr>
      <vt:lpstr>Calibri Light</vt:lpstr>
      <vt:lpstr>Times New Roman</vt:lpstr>
      <vt:lpstr>Wingdings</vt:lpstr>
      <vt:lpstr>Office Theme</vt:lpstr>
      <vt:lpstr>Rethinking Power Sector Reform:                         Emerging Findings</vt:lpstr>
      <vt:lpstr>PowerPoint Presentation</vt:lpstr>
      <vt:lpstr>Thinking on power sector organization has gone through a historical evolution</vt:lpstr>
      <vt:lpstr>PowerPoint Presentation</vt:lpstr>
      <vt:lpstr>PowerPoint Presentation</vt:lpstr>
      <vt:lpstr>Many countries are in categories that have had limited uptake of reform</vt:lpstr>
      <vt:lpstr>Moreover, significant gaps arose between reforms announced and implemented</vt:lpstr>
      <vt:lpstr>Power markets are still only relevant to a relatively small subset of countries</vt:lpstr>
      <vt:lpstr>Power markets offer reliability but require a comprehensive approach</vt:lpstr>
      <vt:lpstr>Generation</vt:lpstr>
      <vt:lpstr>PowerPoint Presentation</vt:lpstr>
      <vt:lpstr>What we care about is whether countries improved power sector performance</vt:lpstr>
      <vt:lpstr>IPPs were among the most widely adopted power sector reform</vt:lpstr>
      <vt:lpstr>Nevertheless, IPPs still coexist with new public generation projects in most countries</vt:lpstr>
      <vt:lpstr>Lack of competitive procurement has often led to controversy around IPPs</vt:lpstr>
      <vt:lpstr>“Standard” reforms too often overlooked the critical issue of system planning</vt:lpstr>
      <vt:lpstr>Distribution</vt:lpstr>
      <vt:lpstr>The case for sector unbundling needs to be carefully considered</vt:lpstr>
      <vt:lpstr>While PSP can boost utility efficiency, there is no guarantee of immediate results</vt:lpstr>
      <vt:lpstr>Good governance practices available to both public and private companies</vt:lpstr>
      <vt:lpstr>PowerPoint Presentation</vt:lpstr>
      <vt:lpstr>Regulators are widespread, but they are rarely as good in practice as on paper </vt:lpstr>
      <vt:lpstr>Regulators are more accountable than autonomous, and put most focus on tariffs </vt:lpstr>
      <vt:lpstr>As for tariff structures, cross-subsidies to benefit residential customers are prevalent</vt:lpstr>
      <vt:lpstr>Due to technological disruption, future may look quite different from the past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Azura IPP:  Pricing differentials under the current structure</dc:title>
  <dc:creator>Erik Magnus Fernstrom</dc:creator>
  <cp:lastModifiedBy>Bipul Singh</cp:lastModifiedBy>
  <cp:revision>1397</cp:revision>
  <cp:lastPrinted>2018-09-18T18:01:49Z</cp:lastPrinted>
  <dcterms:created xsi:type="dcterms:W3CDTF">2014-02-13T18:19:08Z</dcterms:created>
  <dcterms:modified xsi:type="dcterms:W3CDTF">2018-11-04T13:12:54Z</dcterms:modified>
</cp:coreProperties>
</file>